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</p:sldIdLst>
  <p:sldSz cx="13004800" cy="9753600"/>
  <p:notesSz cx="6858000" cy="9144000"/>
  <p:defaultTextStyle>
    <a:lvl1pPr algn="ctr" defTabSz="584200">
      <a:defRPr sz="3000">
        <a:latin typeface="+mj-lt"/>
        <a:ea typeface="+mj-ea"/>
        <a:cs typeface="+mj-cs"/>
        <a:sym typeface="Helvetica Neue Thin"/>
      </a:defRPr>
    </a:lvl1pPr>
    <a:lvl2pPr indent="228600" algn="ctr" defTabSz="584200">
      <a:defRPr sz="3000">
        <a:latin typeface="+mj-lt"/>
        <a:ea typeface="+mj-ea"/>
        <a:cs typeface="+mj-cs"/>
        <a:sym typeface="Helvetica Neue Thin"/>
      </a:defRPr>
    </a:lvl2pPr>
    <a:lvl3pPr indent="457200" algn="ctr" defTabSz="584200">
      <a:defRPr sz="3000">
        <a:latin typeface="+mj-lt"/>
        <a:ea typeface="+mj-ea"/>
        <a:cs typeface="+mj-cs"/>
        <a:sym typeface="Helvetica Neue Thin"/>
      </a:defRPr>
    </a:lvl3pPr>
    <a:lvl4pPr indent="685800" algn="ctr" defTabSz="584200">
      <a:defRPr sz="3000">
        <a:latin typeface="+mj-lt"/>
        <a:ea typeface="+mj-ea"/>
        <a:cs typeface="+mj-cs"/>
        <a:sym typeface="Helvetica Neue Thin"/>
      </a:defRPr>
    </a:lvl4pPr>
    <a:lvl5pPr indent="914400" algn="ctr" defTabSz="584200">
      <a:defRPr sz="3000">
        <a:latin typeface="+mj-lt"/>
        <a:ea typeface="+mj-ea"/>
        <a:cs typeface="+mj-cs"/>
        <a:sym typeface="Helvetica Neue Thin"/>
      </a:defRPr>
    </a:lvl5pPr>
    <a:lvl6pPr indent="1143000" algn="ctr" defTabSz="584200">
      <a:defRPr sz="3000">
        <a:latin typeface="+mj-lt"/>
        <a:ea typeface="+mj-ea"/>
        <a:cs typeface="+mj-cs"/>
        <a:sym typeface="Helvetica Neue Thin"/>
      </a:defRPr>
    </a:lvl6pPr>
    <a:lvl7pPr indent="1371600" algn="ctr" defTabSz="584200">
      <a:defRPr sz="3000">
        <a:latin typeface="+mj-lt"/>
        <a:ea typeface="+mj-ea"/>
        <a:cs typeface="+mj-cs"/>
        <a:sym typeface="Helvetica Neue Thin"/>
      </a:defRPr>
    </a:lvl7pPr>
    <a:lvl8pPr indent="1600200" algn="ctr" defTabSz="584200">
      <a:defRPr sz="3000">
        <a:latin typeface="+mj-lt"/>
        <a:ea typeface="+mj-ea"/>
        <a:cs typeface="+mj-cs"/>
        <a:sym typeface="Helvetica Neue Thin"/>
      </a:defRPr>
    </a:lvl8pPr>
    <a:lvl9pPr indent="1828800" algn="ctr" defTabSz="584200">
      <a:defRPr sz="3000">
        <a:latin typeface="+mj-lt"/>
        <a:ea typeface="+mj-ea"/>
        <a:cs typeface="+mj-cs"/>
        <a:sym typeface="Helvetica Neue Thi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5" name="Shape 4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>
            <p:ph type="title"/>
          </p:nvPr>
        </p:nvSpPr>
        <p:spPr>
          <a:xfrm>
            <a:off x="657026" y="124306"/>
            <a:ext cx="11690748" cy="1980327"/>
          </a:xfrm>
          <a:prstGeom prst="rect">
            <a:avLst/>
          </a:prstGeom>
        </p:spPr>
        <p:txBody>
          <a:bodyPr lIns="0" tIns="0" rIns="0" bIns="0" anchor="b"/>
          <a:lstStyle>
            <a:lvl1pPr algn="ctr" defTabSz="584200">
              <a:defRPr sz="6400">
                <a:latin typeface="+mj-lt"/>
                <a:ea typeface="+mj-ea"/>
                <a:cs typeface="+mj-cs"/>
                <a:sym typeface="Helvetica Neue Thin"/>
              </a:defRPr>
            </a:lvl1pPr>
          </a:lstStyle>
          <a:p>
            <a:pPr lvl="0">
              <a:defRPr sz="1800"/>
            </a:pPr>
            <a:r>
              <a:rPr sz="6400"/>
              <a:t>Title Text</a:t>
            </a:r>
          </a:p>
        </p:txBody>
      </p:sp>
      <p:sp>
        <p:nvSpPr>
          <p:cNvPr id="7" name="Shape 7"/>
          <p:cNvSpPr/>
          <p:nvPr>
            <p:ph type="body" sz="half" idx="1"/>
          </p:nvPr>
        </p:nvSpPr>
        <p:spPr>
          <a:xfrm>
            <a:off x="1270000" y="8439500"/>
            <a:ext cx="10464800" cy="1130301"/>
          </a:xfrm>
          <a:prstGeom prst="rect">
            <a:avLst/>
          </a:prstGeom>
        </p:spPr>
        <p:txBody>
          <a:bodyPr lIns="0" tIns="0" rIns="0" bIns="0"/>
          <a:lstStyle>
            <a:lvl1pPr marL="0" indent="0" algn="r" defTabSz="584200">
              <a:spcBef>
                <a:spcPts val="0"/>
              </a:spcBef>
              <a:buSzTx/>
              <a:buFontTx/>
              <a:buNone/>
              <a:defRPr sz="3200">
                <a:latin typeface="+mj-lt"/>
                <a:ea typeface="+mj-ea"/>
                <a:cs typeface="+mj-cs"/>
                <a:sym typeface="Helvetica Neue Thin"/>
              </a:defRPr>
            </a:lvl1pPr>
            <a:lvl2pPr marL="0" indent="228600" algn="r" defTabSz="584200">
              <a:spcBef>
                <a:spcPts val="0"/>
              </a:spcBef>
              <a:buSzTx/>
              <a:buFontTx/>
              <a:buNone/>
              <a:defRPr sz="3200">
                <a:latin typeface="+mj-lt"/>
                <a:ea typeface="+mj-ea"/>
                <a:cs typeface="+mj-cs"/>
                <a:sym typeface="Helvetica Neue Thin"/>
              </a:defRPr>
            </a:lvl2pPr>
            <a:lvl3pPr marL="0" indent="457200" algn="r" defTabSz="584200">
              <a:spcBef>
                <a:spcPts val="0"/>
              </a:spcBef>
              <a:buSzTx/>
              <a:buFontTx/>
              <a:buNone/>
              <a:defRPr sz="3200">
                <a:latin typeface="+mj-lt"/>
                <a:ea typeface="+mj-ea"/>
                <a:cs typeface="+mj-cs"/>
                <a:sym typeface="Helvetica Neue Thin"/>
              </a:defRPr>
            </a:lvl3pPr>
            <a:lvl4pPr marL="0" indent="685800" algn="r" defTabSz="584200">
              <a:spcBef>
                <a:spcPts val="0"/>
              </a:spcBef>
              <a:buSzTx/>
              <a:buFontTx/>
              <a:buNone/>
              <a:defRPr sz="3200">
                <a:latin typeface="+mj-lt"/>
                <a:ea typeface="+mj-ea"/>
                <a:cs typeface="+mj-cs"/>
                <a:sym typeface="Helvetica Neue Thin"/>
              </a:defRPr>
            </a:lvl4pPr>
            <a:lvl5pPr marL="0" indent="914400" algn="r" defTabSz="584200">
              <a:spcBef>
                <a:spcPts val="0"/>
              </a:spcBef>
              <a:buSzTx/>
              <a:buFontTx/>
              <a:buNone/>
              <a:defRPr sz="3200">
                <a:latin typeface="+mj-lt"/>
                <a:ea typeface="+mj-ea"/>
                <a:cs typeface="+mj-cs"/>
                <a:sym typeface="Helvetica Neue Thin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8" name="Shape 8"/>
          <p:cNvSpPr/>
          <p:nvPr>
            <p:ph type="obj" sz="half" idx="3"/>
          </p:nvPr>
        </p:nvSpPr>
        <p:spPr>
          <a:xfrm>
            <a:off x="1270000" y="2071637"/>
            <a:ext cx="10464800" cy="6400858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marL="0" indent="0" algn="ctr" defTabSz="584200">
              <a:spcBef>
                <a:spcPts val="0"/>
              </a:spcBef>
              <a:buSzTx/>
              <a:buFontTx/>
              <a:buNone/>
              <a:defRPr sz="40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27" name="Shape 2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Body Level One</a:t>
            </a:r>
            <a:endParaRPr sz="4400"/>
          </a:p>
          <a:p>
            <a:pPr lvl="1">
              <a:defRPr sz="1800"/>
            </a:pPr>
            <a:r>
              <a:rPr sz="4400"/>
              <a:t>Body Level Two</a:t>
            </a:r>
            <a:endParaRPr sz="4400"/>
          </a:p>
          <a:p>
            <a:pPr lvl="2">
              <a:defRPr sz="1800"/>
            </a:pPr>
            <a:r>
              <a:rPr sz="4400"/>
              <a:t>Body Level Three</a:t>
            </a:r>
            <a:endParaRPr sz="4400"/>
          </a:p>
          <a:p>
            <a:pPr lvl="3">
              <a:defRPr sz="1800"/>
            </a:pPr>
            <a:r>
              <a:rPr sz="4400"/>
              <a:t>Body Level Four</a:t>
            </a:r>
            <a:endParaRPr sz="4400"/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28" name="Shape 2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sz="5000"/>
            </a:lvl1pPr>
          </a:lstStyle>
          <a:p>
            <a:pPr lvl="0">
              <a:defRPr sz="1800"/>
            </a:pPr>
            <a:r>
              <a:rPr sz="5000"/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34" name="Shape 3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Body Level One</a:t>
            </a:r>
            <a:endParaRPr sz="4400"/>
          </a:p>
          <a:p>
            <a:pPr lvl="1">
              <a:defRPr sz="1800"/>
            </a:pPr>
            <a:r>
              <a:rPr sz="4400"/>
              <a:t>Body Level Two</a:t>
            </a:r>
            <a:endParaRPr sz="4400"/>
          </a:p>
          <a:p>
            <a:pPr lvl="2">
              <a:defRPr sz="1800"/>
            </a:pPr>
            <a:r>
              <a:rPr sz="4400"/>
              <a:t>Body Level Three</a:t>
            </a:r>
            <a:endParaRPr sz="4400"/>
          </a:p>
          <a:p>
            <a:pPr lvl="3">
              <a:defRPr sz="1800"/>
            </a:pPr>
            <a:r>
              <a:rPr sz="4400"/>
              <a:t>Body Level Four</a:t>
            </a:r>
            <a:endParaRPr sz="4400"/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35" name="Shape 3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38" name="Shape 3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Body Level One</a:t>
            </a:r>
            <a:endParaRPr sz="4400"/>
          </a:p>
          <a:p>
            <a:pPr lvl="1">
              <a:defRPr sz="1800"/>
            </a:pPr>
            <a:r>
              <a:rPr sz="4400"/>
              <a:t>Body Level Two</a:t>
            </a:r>
            <a:endParaRPr sz="4400"/>
          </a:p>
          <a:p>
            <a:pPr lvl="2">
              <a:defRPr sz="1800"/>
            </a:pPr>
            <a:r>
              <a:rPr sz="4400"/>
              <a:t>Body Level Three</a:t>
            </a:r>
            <a:endParaRPr sz="4400"/>
          </a:p>
          <a:p>
            <a:pPr lvl="3">
              <a:defRPr sz="1800"/>
            </a:pPr>
            <a:r>
              <a:rPr sz="4400"/>
              <a:t>Body Level Four</a:t>
            </a:r>
            <a:endParaRPr sz="4400"/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39" name="Shape 3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42" name="Shape 4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Body Level One</a:t>
            </a:r>
            <a:endParaRPr sz="4400"/>
          </a:p>
          <a:p>
            <a:pPr lvl="1">
              <a:defRPr sz="1800"/>
            </a:pPr>
            <a:r>
              <a:rPr sz="4400"/>
              <a:t>Body Level Two</a:t>
            </a:r>
            <a:endParaRPr sz="4400"/>
          </a:p>
          <a:p>
            <a:pPr lvl="2">
              <a:defRPr sz="1800"/>
            </a:pPr>
            <a:r>
              <a:rPr sz="4400"/>
              <a:t>Body Level Three</a:t>
            </a:r>
            <a:endParaRPr sz="4400"/>
          </a:p>
          <a:p>
            <a:pPr lvl="3">
              <a:defRPr sz="1800"/>
            </a:pPr>
            <a:r>
              <a:rPr sz="4400"/>
              <a:t>Body Level Four</a:t>
            </a:r>
            <a:endParaRPr sz="4400"/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43" name="Shape 4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6400">
                <a:latin typeface="+mj-lt"/>
                <a:ea typeface="+mj-ea"/>
                <a:cs typeface="+mj-cs"/>
                <a:sym typeface="Helvetica Neue Thin"/>
              </a:defRPr>
            </a:lvl1pPr>
          </a:lstStyle>
          <a:p>
            <a:pPr lvl="0">
              <a:defRPr sz="1800"/>
            </a:pPr>
            <a:r>
              <a:rPr sz="6400"/>
              <a:t>Title Text</a:t>
            </a:r>
          </a:p>
        </p:txBody>
      </p:sp>
      <p:sp>
        <p:nvSpPr>
          <p:cNvPr id="11" name="Shape 11"/>
          <p:cNvSpPr/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584200"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lIns="0" tIns="0" rIns="0" bIns="0" anchor="b"/>
          <a:lstStyle>
            <a:lvl1pPr algn="ctr" defTabSz="584200">
              <a:defRPr sz="6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584200"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xfrm>
            <a:off x="952500" y="316855"/>
            <a:ext cx="11099800" cy="1281609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6400">
                <a:latin typeface="+mj-lt"/>
                <a:ea typeface="+mj-ea"/>
                <a:cs typeface="+mj-cs"/>
                <a:sym typeface="Helvetica Neue Thin"/>
              </a:defRPr>
            </a:lvl1pPr>
          </a:lstStyle>
          <a:p>
            <a:pPr lvl="0">
              <a:defRPr sz="1800"/>
            </a:pPr>
            <a:r>
              <a:rPr sz="6400"/>
              <a:t>Title Text</a:t>
            </a:r>
          </a:p>
        </p:txBody>
      </p:sp>
      <p:sp>
        <p:nvSpPr>
          <p:cNvPr id="17" name="Shape 17"/>
          <p:cNvSpPr/>
          <p:nvPr>
            <p:ph type="body" idx="1"/>
          </p:nvPr>
        </p:nvSpPr>
        <p:spPr>
          <a:xfrm>
            <a:off x="952500" y="1616620"/>
            <a:ext cx="11099800" cy="7152185"/>
          </a:xfrm>
          <a:prstGeom prst="rect">
            <a:avLst/>
          </a:prstGeom>
        </p:spPr>
        <p:txBody>
          <a:bodyPr lIns="0" tIns="0" rIns="0" bIns="0" anchor="ctr"/>
          <a:lstStyle>
            <a:lvl1pPr marL="444500" indent="-444500" defTabSz="584200">
              <a:spcBef>
                <a:spcPts val="4200"/>
              </a:spcBef>
              <a:buSzPct val="75000"/>
              <a:buFontTx/>
              <a:defRPr sz="3600">
                <a:latin typeface="+mj-lt"/>
                <a:ea typeface="+mj-ea"/>
                <a:cs typeface="+mj-cs"/>
                <a:sym typeface="Helvetica Neue Thin"/>
              </a:defRPr>
            </a:lvl1pPr>
            <a:lvl2pPr marL="814916" indent="-370416" defTabSz="584200">
              <a:spcBef>
                <a:spcPts val="4200"/>
              </a:spcBef>
              <a:buSzPct val="75000"/>
              <a:buFontTx/>
              <a:buChar char="•"/>
              <a:defRPr sz="3200">
                <a:latin typeface="+mj-lt"/>
                <a:ea typeface="+mj-ea"/>
                <a:cs typeface="+mj-cs"/>
                <a:sym typeface="Helvetica Neue Thin"/>
              </a:defRPr>
            </a:lvl2pPr>
            <a:lvl3pPr indent="-444500" defTabSz="584200">
              <a:spcBef>
                <a:spcPts val="4200"/>
              </a:spcBef>
              <a:buSzPct val="75000"/>
              <a:buFontTx/>
              <a:defRPr sz="2800">
                <a:latin typeface="+mj-lt"/>
                <a:ea typeface="+mj-ea"/>
                <a:cs typeface="+mj-cs"/>
                <a:sym typeface="Helvetica Neue Thin"/>
              </a:defRPr>
            </a:lvl3pPr>
            <a:lvl4pPr marL="1778000" indent="-444500" defTabSz="584200">
              <a:spcBef>
                <a:spcPts val="4200"/>
              </a:spcBef>
              <a:buSzPct val="75000"/>
              <a:buFontTx/>
              <a:buChar char="•"/>
              <a:defRPr sz="2800">
                <a:latin typeface="+mj-lt"/>
                <a:ea typeface="+mj-ea"/>
                <a:cs typeface="+mj-cs"/>
                <a:sym typeface="Helvetica Neue Thin"/>
              </a:defRPr>
            </a:lvl4pPr>
            <a:lvl5pPr marL="2222500" indent="-444500" defTabSz="584200">
              <a:spcBef>
                <a:spcPts val="4200"/>
              </a:spcBef>
              <a:buSzPct val="75000"/>
              <a:buFontTx/>
              <a:buChar char="•"/>
              <a:defRPr sz="2800">
                <a:latin typeface="+mj-lt"/>
                <a:ea typeface="+mj-ea"/>
                <a:cs typeface="+mj-cs"/>
                <a:sym typeface="Helvetica Neue Thin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>
            <p:ph type="title"/>
          </p:nvPr>
        </p:nvSpPr>
        <p:spPr>
          <a:xfrm>
            <a:off x="952500" y="393700"/>
            <a:ext cx="11099800" cy="2159000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6400">
                <a:latin typeface="+mj-lt"/>
                <a:ea typeface="+mj-ea"/>
                <a:cs typeface="+mj-cs"/>
                <a:sym typeface="Helvetica Neue Thin"/>
              </a:defRPr>
            </a:lvl1pPr>
          </a:lstStyle>
          <a:p>
            <a:pPr lvl="0">
              <a:defRPr sz="1800"/>
            </a:pPr>
            <a:r>
              <a:rPr sz="6400"/>
              <a:t>Title Text</a:t>
            </a:r>
          </a:p>
        </p:txBody>
      </p:sp>
      <p:sp>
        <p:nvSpPr>
          <p:cNvPr id="20" name="Shape 20"/>
          <p:cNvSpPr/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 defTabSz="584200">
              <a:spcBef>
                <a:spcPts val="3200"/>
              </a:spcBef>
              <a:buSzPct val="75000"/>
              <a:buFontTx/>
              <a:defRPr sz="2800">
                <a:latin typeface="+mn-lt"/>
                <a:ea typeface="+mn-ea"/>
                <a:cs typeface="+mn-cs"/>
                <a:sym typeface="Helvetica Light"/>
              </a:defRPr>
            </a:lvl1pPr>
            <a:lvl2pPr marL="685800" indent="-342900" defTabSz="584200">
              <a:spcBef>
                <a:spcPts val="3200"/>
              </a:spcBef>
              <a:buSzPct val="75000"/>
              <a:buFontTx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2pPr>
            <a:lvl3pPr marL="1028700" indent="-342900" defTabSz="584200">
              <a:spcBef>
                <a:spcPts val="3200"/>
              </a:spcBef>
              <a:buSzPct val="75000"/>
              <a:buFontTx/>
              <a:defRPr sz="2800">
                <a:latin typeface="+mn-lt"/>
                <a:ea typeface="+mn-ea"/>
                <a:cs typeface="+mn-cs"/>
                <a:sym typeface="Helvetica Light"/>
              </a:defRPr>
            </a:lvl3pPr>
            <a:lvl4pPr marL="1371600" indent="-342900" defTabSz="584200">
              <a:spcBef>
                <a:spcPts val="3200"/>
              </a:spcBef>
              <a:buSzPct val="75000"/>
              <a:buFontTx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4pPr>
            <a:lvl5pPr marL="1714500" indent="-342900" defTabSz="584200">
              <a:spcBef>
                <a:spcPts val="3200"/>
              </a:spcBef>
              <a:buSzPct val="75000"/>
              <a:buFontTx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800"/>
              <a:t>Body Level One</a:t>
            </a:r>
            <a:endParaRPr sz="2800"/>
          </a:p>
          <a:p>
            <a:pPr lvl="1">
              <a:defRPr sz="1800"/>
            </a:pPr>
            <a:r>
              <a:rPr sz="2800"/>
              <a:t>Body Level Two</a:t>
            </a:r>
            <a:endParaRPr sz="28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650239" y="-1"/>
            <a:ext cx="11704322" cy="1300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normAutofit fontScale="100000" lnSpcReduction="0"/>
          </a:bodyPr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650239" y="1408853"/>
            <a:ext cx="11704322" cy="8344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/>
          <a:p>
            <a:pPr lvl="0">
              <a:defRPr sz="1800"/>
            </a:pPr>
            <a:r>
              <a:rPr sz="4400"/>
              <a:t>Body Level One</a:t>
            </a:r>
            <a:endParaRPr sz="4400"/>
          </a:p>
          <a:p>
            <a:pPr lvl="1">
              <a:defRPr sz="1800"/>
            </a:pPr>
            <a:r>
              <a:rPr sz="4400"/>
              <a:t>Body Level Two</a:t>
            </a:r>
            <a:endParaRPr sz="4400"/>
          </a:p>
          <a:p>
            <a:pPr lvl="2">
              <a:defRPr sz="1800"/>
            </a:pPr>
            <a:r>
              <a:rPr sz="4400"/>
              <a:t>Body Level Three</a:t>
            </a:r>
            <a:endParaRPr sz="4400"/>
          </a:p>
          <a:p>
            <a:pPr lvl="3">
              <a:defRPr sz="1800"/>
            </a:pPr>
            <a:r>
              <a:rPr sz="4400"/>
              <a:t>Body Level Four</a:t>
            </a:r>
            <a:endParaRPr sz="4400"/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9320107" y="9114112"/>
            <a:ext cx="3034454" cy="371349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 anchor="ctr">
            <a:spAutoFit/>
          </a:bodyPr>
          <a:lstStyle>
            <a:lvl1pPr algn="r" defTabSz="91440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spd="med" advClick="1"/>
  <p:txStyles>
    <p:titleStyle>
      <a:lvl1pPr>
        <a:defRPr sz="5600">
          <a:latin typeface="Calibri"/>
          <a:ea typeface="Calibri"/>
          <a:cs typeface="Calibri"/>
          <a:sym typeface="Calibri"/>
        </a:defRPr>
      </a:lvl1pPr>
      <a:lvl2pPr>
        <a:defRPr sz="5600">
          <a:latin typeface="Calibri"/>
          <a:ea typeface="Calibri"/>
          <a:cs typeface="Calibri"/>
          <a:sym typeface="Calibri"/>
        </a:defRPr>
      </a:lvl2pPr>
      <a:lvl3pPr>
        <a:defRPr sz="5600">
          <a:latin typeface="Calibri"/>
          <a:ea typeface="Calibri"/>
          <a:cs typeface="Calibri"/>
          <a:sym typeface="Calibri"/>
        </a:defRPr>
      </a:lvl3pPr>
      <a:lvl4pPr>
        <a:defRPr sz="5600">
          <a:latin typeface="Calibri"/>
          <a:ea typeface="Calibri"/>
          <a:cs typeface="Calibri"/>
          <a:sym typeface="Calibri"/>
        </a:defRPr>
      </a:lvl4pPr>
      <a:lvl5pPr>
        <a:defRPr sz="5600">
          <a:latin typeface="Calibri"/>
          <a:ea typeface="Calibri"/>
          <a:cs typeface="Calibri"/>
          <a:sym typeface="Calibri"/>
        </a:defRPr>
      </a:lvl5pPr>
      <a:lvl6pPr indent="457200">
        <a:defRPr sz="5600">
          <a:latin typeface="Calibri"/>
          <a:ea typeface="Calibri"/>
          <a:cs typeface="Calibri"/>
          <a:sym typeface="Calibri"/>
        </a:defRPr>
      </a:lvl6pPr>
      <a:lvl7pPr indent="914400">
        <a:defRPr sz="5600">
          <a:latin typeface="Calibri"/>
          <a:ea typeface="Calibri"/>
          <a:cs typeface="Calibri"/>
          <a:sym typeface="Calibri"/>
        </a:defRPr>
      </a:lvl7pPr>
      <a:lvl8pPr indent="1371600">
        <a:defRPr sz="5600">
          <a:latin typeface="Calibri"/>
          <a:ea typeface="Calibri"/>
          <a:cs typeface="Calibri"/>
          <a:sym typeface="Calibri"/>
        </a:defRPr>
      </a:lvl8pPr>
      <a:lvl9pPr indent="1828800">
        <a:defRPr sz="5600">
          <a:latin typeface="Calibri"/>
          <a:ea typeface="Calibri"/>
          <a:cs typeface="Calibri"/>
          <a:sym typeface="Calibri"/>
        </a:defRPr>
      </a:lvl9pPr>
    </p:titleStyle>
    <p:bodyStyle>
      <a:lvl1pPr marL="471487" indent="-471487">
        <a:spcBef>
          <a:spcPts val="7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1pPr>
      <a:lvl2pPr marL="906235" indent="-449035">
        <a:spcBef>
          <a:spcPts val="700"/>
        </a:spcBef>
        <a:buSzPct val="100000"/>
        <a:buFont typeface="Arial"/>
        <a:buChar char="–"/>
        <a:defRPr sz="4400">
          <a:latin typeface="Calibri"/>
          <a:ea typeface="Calibri"/>
          <a:cs typeface="Calibri"/>
          <a:sym typeface="Calibri"/>
        </a:defRPr>
      </a:lvl2pPr>
      <a:lvl3pPr marL="1333500" indent="-419100">
        <a:spcBef>
          <a:spcPts val="7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3pPr>
      <a:lvl4pPr marL="1874520" indent="-502920">
        <a:spcBef>
          <a:spcPts val="700"/>
        </a:spcBef>
        <a:buSzPct val="100000"/>
        <a:buFont typeface="Arial"/>
        <a:buChar char="–"/>
        <a:defRPr sz="4400">
          <a:latin typeface="Calibri"/>
          <a:ea typeface="Calibri"/>
          <a:cs typeface="Calibri"/>
          <a:sym typeface="Calibri"/>
        </a:defRPr>
      </a:lvl4pPr>
      <a:lvl5pPr marL="2331720" indent="-502920">
        <a:spcBef>
          <a:spcPts val="700"/>
        </a:spcBef>
        <a:buSzPct val="100000"/>
        <a:buFont typeface="Arial"/>
        <a:buChar char="»"/>
        <a:defRPr sz="4400">
          <a:latin typeface="Calibri"/>
          <a:ea typeface="Calibri"/>
          <a:cs typeface="Calibri"/>
          <a:sym typeface="Calibri"/>
        </a:defRPr>
      </a:lvl5pPr>
      <a:lvl6pPr marL="2788920" indent="-502920">
        <a:spcBef>
          <a:spcPts val="7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6pPr>
      <a:lvl7pPr marL="3246120" indent="-502920">
        <a:spcBef>
          <a:spcPts val="7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7pPr>
      <a:lvl8pPr marL="3703320" indent="-502920">
        <a:spcBef>
          <a:spcPts val="7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8pPr>
      <a:lvl9pPr marL="4160520" indent="-502920">
        <a:spcBef>
          <a:spcPts val="7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hyperlink" Target="http://raph.com/3dartists/artgallery/artistPage?aid=640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://www.flickr.com/photos/kjmeow/2320759046/" TargetMode="Externa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openxmlformats.org/officeDocument/2006/relationships/hyperlink" Target="http://www.fourandsix.com/photo-tampering-history/" TargetMode="Externa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ww.youtube.com/watch?v=MllTSofXt8E" TargetMode="External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area.autodesk.com/fakeorfoto/" TargetMode="External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ww.youtube.com/watch?v=EtfCenXsSgQ&amp;feature=youtu.be" TargetMode="External"/><Relationship Id="rId3" Type="http://schemas.openxmlformats.org/officeDocument/2006/relationships/hyperlink" Target="https://www.youtube.com/watch?v=Oie1ZXWceqM" TargetMode="External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grail.cs.washington.edu/projects/StochasticMotionTextures/" TargetMode="External"/><Relationship Id="rId3" Type="http://schemas.openxmlformats.org/officeDocument/2006/relationships/hyperlink" Target="http://cg.cs.tsinghua.edu.cn/montage/main.htm" TargetMode="External"/><Relationship Id="rId4" Type="http://schemas.openxmlformats.org/officeDocument/2006/relationships/hyperlink" Target="http://www.stat.ucla.edu/~mtzhao/research/parse2paint/" TargetMode="External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ww.youtube.com/watch?v=2mvzHvPYX0k" TargetMode="External"/><Relationship Id="rId3" Type="http://schemas.openxmlformats.org/officeDocument/2006/relationships/hyperlink" Target="https://www.youtube.com/watch?v=CsLhDaNS_xE" TargetMode="External"/><Relationship Id="rId4" Type="http://schemas.openxmlformats.org/officeDocument/2006/relationships/hyperlink" Target="https://www.youtube.com/watch?v=qCz68ukbZ7k" TargetMode="External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freefoto.com/" TargetMode="External"/><Relationship Id="rId3" Type="http://schemas.openxmlformats.org/officeDocument/2006/relationships/hyperlink" Target="http://www.raph.com/" TargetMode="External"/><Relationship Id="rId4" Type="http://schemas.openxmlformats.org/officeDocument/2006/relationships/hyperlink" Target="http://www.irtc.org/irtc/" TargetMode="Externa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fakeorfoto.com" TargetMode="Externa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Détecter les faussaires</a:t>
            </a:r>
          </a:p>
        </p:txBody>
      </p:sp>
      <p:sp>
        <p:nvSpPr>
          <p:cNvPr id="48" name="Shape 48"/>
          <p:cNvSpPr/>
          <p:nvPr>
            <p:ph type="body" idx="1"/>
          </p:nvPr>
        </p:nvSpPr>
        <p:spPr>
          <a:xfrm>
            <a:off x="1078597" y="8428866"/>
            <a:ext cx="10464800" cy="11303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GIF-4105/7105 Photographie Algorithmique</a:t>
            </a:r>
            <a:endParaRPr sz="3200"/>
          </a:p>
          <a:p>
            <a:pPr lvl="0">
              <a:defRPr sz="1800"/>
            </a:pPr>
            <a:r>
              <a:rPr sz="3200"/>
              <a:t>Jean-François Lalonde</a:t>
            </a:r>
          </a:p>
        </p:txBody>
      </p:sp>
      <p:pic>
        <p:nvPicPr>
          <p:cNvPr id="49" name="image1.jpg" descr="http://raph.com/3dartists/artgallery/660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4145" y="2652501"/>
            <a:ext cx="3615609" cy="4861323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hape 50"/>
          <p:cNvSpPr/>
          <p:nvPr/>
        </p:nvSpPr>
        <p:spPr>
          <a:xfrm>
            <a:off x="1486088" y="7540969"/>
            <a:ext cx="3611723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l" defTabSz="914400">
              <a:defRPr sz="1800"/>
            </a:pPr>
            <a:r>
              <a:rPr>
                <a:latin typeface="Arial"/>
                <a:ea typeface="Arial"/>
                <a:cs typeface="Arial"/>
                <a:sym typeface="Arial"/>
              </a:rPr>
              <a:t>Bernadette by </a:t>
            </a:r>
            <a:r>
              <a:rPr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Arial"/>
                <a:ea typeface="Arial"/>
                <a:cs typeface="Arial"/>
                <a:sym typeface="Arial"/>
                <a:hlinkClick r:id="rId3" invalidUrl="" action="" tgtFrame="" tooltip="" history="1" highlightClick="0" endSnd="0"/>
              </a:rPr>
              <a:t>Stephen </a:t>
            </a:r>
            <a:r>
              <a:rPr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Arial"/>
                <a:ea typeface="Arial"/>
                <a:cs typeface="Arial"/>
                <a:sym typeface="Arial"/>
                <a:hlinkClick r:id="rId3" invalidUrl="" action="" tgtFrame="" tooltip="" history="1" highlightClick="0" endSnd="0"/>
              </a:rPr>
              <a:t>Molyneaux</a:t>
            </a:r>
          </a:p>
        </p:txBody>
      </p:sp>
      <p:pic>
        <p:nvPicPr>
          <p:cNvPr id="51" name="image2.jpeg" descr="http://farm3.static.flickr.com/2103/2320759046_81b10be405.jpg"/>
          <p:cNvPicPr/>
          <p:nvPr/>
        </p:nvPicPr>
        <p:blipFill>
          <a:blip r:embed="rId4">
            <a:extLst/>
          </a:blip>
          <a:srcRect l="11267" t="2412" r="7989" b="2412"/>
          <a:stretch>
            <a:fillRect/>
          </a:stretch>
        </p:blipFill>
        <p:spPr>
          <a:xfrm>
            <a:off x="5429416" y="2654486"/>
            <a:ext cx="6091168" cy="485356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hape 52"/>
          <p:cNvSpPr/>
          <p:nvPr/>
        </p:nvSpPr>
        <p:spPr>
          <a:xfrm>
            <a:off x="5689866" y="7538985"/>
            <a:ext cx="557034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180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Arial"/>
                <a:ea typeface="Arial"/>
                <a:cs typeface="Arial"/>
                <a:sym typeface="Arial"/>
                <a:hlinkClick r:id="rId5" invalidUrl="" action="" tgtFrame="" tooltip="" history="1" highlightClick="0" endSnd="0"/>
              </a:defRPr>
            </a:lvl1pPr>
          </a:lstStyle>
          <a:p>
            <a:pPr lvl="0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hlinkClick r:id="rId5" invalidUrl="" action="" tgtFrame="" tooltip="" history="1" highlightClick="0" endSnd="0"/>
              </a:rPr>
              <a:t>http://www.flickr.com/photos/kjmeow/2320759046/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age7.png"/>
          <p:cNvPicPr/>
          <p:nvPr/>
        </p:nvPicPr>
        <p:blipFill>
          <a:blip r:embed="rId2">
            <a:extLst/>
          </a:blip>
          <a:srcRect l="0" t="0" r="1512" b="0"/>
          <a:stretch>
            <a:fillRect/>
          </a:stretch>
        </p:blipFill>
        <p:spPr>
          <a:xfrm>
            <a:off x="2595562" y="6525114"/>
            <a:ext cx="7813733" cy="280126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hape 8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Résultats</a:t>
            </a:r>
          </a:p>
        </p:txBody>
      </p:sp>
      <p:sp>
        <p:nvSpPr>
          <p:cNvPr id="87" name="Shape 87"/>
          <p:cNvSpPr/>
          <p:nvPr>
            <p:ph type="body" idx="1"/>
          </p:nvPr>
        </p:nvSpPr>
        <p:spPr>
          <a:xfrm>
            <a:off x="952500" y="1616620"/>
            <a:ext cx="11099800" cy="97646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Fake-or-photo.com: Incorrectes</a:t>
            </a:r>
          </a:p>
        </p:txBody>
      </p:sp>
      <p:sp>
        <p:nvSpPr>
          <p:cNvPr id="88" name="Shape 88"/>
          <p:cNvSpPr/>
          <p:nvPr/>
        </p:nvSpPr>
        <p:spPr>
          <a:xfrm>
            <a:off x="3142826" y="2611238"/>
            <a:ext cx="6719148" cy="547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000"/>
              <a:t>Réelles identifiées comme synthétiques</a:t>
            </a:r>
          </a:p>
        </p:txBody>
      </p:sp>
      <p:sp>
        <p:nvSpPr>
          <p:cNvPr id="89" name="Shape 89"/>
          <p:cNvSpPr/>
          <p:nvPr/>
        </p:nvSpPr>
        <p:spPr>
          <a:xfrm>
            <a:off x="2721395" y="6103964"/>
            <a:ext cx="7562010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000"/>
              <a:t>Synthétiques identifiées comme réelles</a:t>
            </a:r>
          </a:p>
        </p:txBody>
      </p:sp>
      <p:pic>
        <p:nvPicPr>
          <p:cNvPr id="90" name="image8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07553" y="3386709"/>
            <a:ext cx="5825068" cy="1923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image8.png"/>
          <p:cNvPicPr/>
          <p:nvPr/>
        </p:nvPicPr>
        <p:blipFill>
          <a:blip r:embed="rId3">
            <a:extLst/>
          </a:blip>
          <a:srcRect l="1469" t="0" r="1469" b="0"/>
          <a:stretch>
            <a:fillRect/>
          </a:stretch>
        </p:blipFill>
        <p:spPr>
          <a:xfrm>
            <a:off x="2595562" y="3093700"/>
            <a:ext cx="7813511" cy="2658422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Shape 92"/>
          <p:cNvSpPr/>
          <p:nvPr/>
        </p:nvSpPr>
        <p:spPr>
          <a:xfrm>
            <a:off x="8035264" y="9379230"/>
            <a:ext cx="4969537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800"/>
            </a:lvl1pPr>
          </a:lstStyle>
          <a:p>
            <a:pPr lvl="0"/>
            <a:r>
              <a:t>Lyu et Farid 2005: “How Realistic is Photorealistic?”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Résultats</a:t>
            </a:r>
          </a:p>
        </p:txBody>
      </p:sp>
      <p:sp>
        <p:nvSpPr>
          <p:cNvPr id="95" name="Shape 95"/>
          <p:cNvSpPr/>
          <p:nvPr>
            <p:ph type="body" idx="1"/>
          </p:nvPr>
        </p:nvSpPr>
        <p:spPr>
          <a:xfrm>
            <a:off x="952500" y="1616620"/>
            <a:ext cx="11099800" cy="128161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Synthétiques, correctement identifiées</a:t>
            </a:r>
          </a:p>
        </p:txBody>
      </p:sp>
      <p:pic>
        <p:nvPicPr>
          <p:cNvPr id="96" name="image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119" y="3359573"/>
            <a:ext cx="11961708" cy="4064001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hape 97"/>
          <p:cNvSpPr/>
          <p:nvPr/>
        </p:nvSpPr>
        <p:spPr>
          <a:xfrm>
            <a:off x="8035264" y="9379230"/>
            <a:ext cx="4969537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800"/>
            </a:lvl1pPr>
          </a:lstStyle>
          <a:p>
            <a:pPr lvl="0"/>
            <a:r>
              <a:t>Lyu et Farid 2005: “How Realistic is Photorealistic?”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Résultats</a:t>
            </a:r>
          </a:p>
        </p:txBody>
      </p:sp>
      <p:sp>
        <p:nvSpPr>
          <p:cNvPr id="100" name="Shape 100"/>
          <p:cNvSpPr/>
          <p:nvPr>
            <p:ph type="body" idx="1"/>
          </p:nvPr>
        </p:nvSpPr>
        <p:spPr>
          <a:xfrm>
            <a:off x="952500" y="1616620"/>
            <a:ext cx="11099800" cy="1120875"/>
          </a:xfrm>
          <a:prstGeom prst="rect">
            <a:avLst/>
          </a:prstGeom>
        </p:spPr>
        <p:txBody>
          <a:bodyPr/>
          <a:lstStyle>
            <a:lvl1pPr marL="426719" indent="-426719" defTabSz="560831">
              <a:spcBef>
                <a:spcPts val="4000"/>
              </a:spcBef>
              <a:defRPr sz="3455"/>
            </a:lvl1pPr>
          </a:lstStyle>
          <a:p>
            <a:pPr lvl="0">
              <a:defRPr sz="1800"/>
            </a:pPr>
            <a:r>
              <a:rPr sz="3455"/>
              <a:t>Synthétiques, faussement identifiées comme étant réelles</a:t>
            </a:r>
          </a:p>
        </p:txBody>
      </p:sp>
      <p:pic>
        <p:nvPicPr>
          <p:cNvPr id="101" name="image1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866" y="3034453"/>
            <a:ext cx="11961708" cy="409109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hape 102"/>
          <p:cNvSpPr/>
          <p:nvPr/>
        </p:nvSpPr>
        <p:spPr>
          <a:xfrm>
            <a:off x="8035264" y="9379230"/>
            <a:ext cx="4969537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800"/>
            </a:lvl1pPr>
          </a:lstStyle>
          <a:p>
            <a:pPr lvl="0"/>
            <a:r>
              <a:t>Lyu et Farid 2005: “How Realistic is Photorealistic?”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Résultats</a:t>
            </a:r>
          </a:p>
        </p:txBody>
      </p:sp>
      <p:sp>
        <p:nvSpPr>
          <p:cNvPr id="105" name="Shape 105"/>
          <p:cNvSpPr/>
          <p:nvPr>
            <p:ph type="body" idx="1"/>
          </p:nvPr>
        </p:nvSpPr>
        <p:spPr>
          <a:xfrm>
            <a:off x="952500" y="1616620"/>
            <a:ext cx="11099800" cy="102071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Réelles, correctement identifiées</a:t>
            </a:r>
          </a:p>
        </p:txBody>
      </p:sp>
      <p:pic>
        <p:nvPicPr>
          <p:cNvPr id="106" name="image1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493" y="3251200"/>
            <a:ext cx="12015894" cy="414528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hape 107"/>
          <p:cNvSpPr/>
          <p:nvPr/>
        </p:nvSpPr>
        <p:spPr>
          <a:xfrm>
            <a:off x="8035264" y="9379230"/>
            <a:ext cx="4969537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800"/>
            </a:lvl1pPr>
          </a:lstStyle>
          <a:p>
            <a:pPr lvl="0"/>
            <a:r>
              <a:t>Lyu et Farid 2005: “How Realistic is Photorealistic?”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Résultats</a:t>
            </a:r>
          </a:p>
        </p:txBody>
      </p:sp>
      <p:pic>
        <p:nvPicPr>
          <p:cNvPr id="110" name="image1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1173" y="3467946"/>
            <a:ext cx="12083627" cy="4118188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hape 111"/>
          <p:cNvSpPr/>
          <p:nvPr/>
        </p:nvSpPr>
        <p:spPr>
          <a:xfrm>
            <a:off x="8035264" y="9379230"/>
            <a:ext cx="4969537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800"/>
            </a:lvl1pPr>
          </a:lstStyle>
          <a:p>
            <a:pPr lvl="0"/>
            <a:r>
              <a:t>Lyu et Farid 2005: “How Realistic is Photorealistic?”</a:t>
            </a:r>
          </a:p>
        </p:txBody>
      </p:sp>
      <p:sp>
        <p:nvSpPr>
          <p:cNvPr id="112" name="Shape 112"/>
          <p:cNvSpPr/>
          <p:nvPr>
            <p:ph type="body" idx="1"/>
          </p:nvPr>
        </p:nvSpPr>
        <p:spPr>
          <a:xfrm>
            <a:off x="952500" y="1616620"/>
            <a:ext cx="11099800" cy="1120875"/>
          </a:xfrm>
          <a:prstGeom prst="rect">
            <a:avLst/>
          </a:prstGeom>
        </p:spPr>
        <p:txBody>
          <a:bodyPr/>
          <a:lstStyle>
            <a:lvl1pPr marL="426719" indent="-426719" defTabSz="560831">
              <a:spcBef>
                <a:spcPts val="4000"/>
              </a:spcBef>
              <a:defRPr sz="3455"/>
            </a:lvl1pPr>
          </a:lstStyle>
          <a:p>
            <a:pPr lvl="0">
              <a:defRPr sz="1800"/>
            </a:pPr>
            <a:r>
              <a:rPr sz="3455"/>
              <a:t>Réelles, faussement identifiées comme étant synthétiques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pPr lvl="0">
              <a:defRPr sz="1800"/>
            </a:pPr>
            <a:r>
              <a:rPr sz="5000"/>
              <a:t>Détecter les manipulations</a:t>
            </a:r>
          </a:p>
        </p:txBody>
      </p:sp>
      <p:pic>
        <p:nvPicPr>
          <p:cNvPr id="115" name="image13.jpg" descr="http://www.cs.dartmouth.edu/farid/research/digitaltampering/lincoln1+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3733" y="2275839"/>
            <a:ext cx="10078721" cy="6725257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hape 116"/>
          <p:cNvSpPr/>
          <p:nvPr/>
        </p:nvSpPr>
        <p:spPr>
          <a:xfrm>
            <a:off x="6177279" y="2059093"/>
            <a:ext cx="5527042" cy="73693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lvl="0" defTabSz="9144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7" name="Shape 117"/>
          <p:cNvSpPr/>
          <p:nvPr/>
        </p:nvSpPr>
        <p:spPr>
          <a:xfrm>
            <a:off x="343065" y="9032685"/>
            <a:ext cx="6662937" cy="547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000"/>
              <a:t>Portrait de Lincoln (1860)</a:t>
            </a:r>
          </a:p>
        </p:txBody>
      </p:sp>
      <p:sp>
        <p:nvSpPr>
          <p:cNvPr id="118" name="Shape 118"/>
          <p:cNvSpPr/>
          <p:nvPr/>
        </p:nvSpPr>
        <p:spPr>
          <a:xfrm>
            <a:off x="852513" y="1541793"/>
            <a:ext cx="11299774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t>Allez voir: </a:t>
            </a:r>
            <a:r>
              <a:rPr>
                <a:hlinkClick r:id="rId3" invalidUrl="" action="" tgtFrame="" tooltip="" history="1" highlightClick="0" endSnd="0"/>
              </a:rPr>
              <a:t>http://</a:t>
            </a:r>
            <a:r>
              <a:rPr>
                <a:hlinkClick r:id="rId3" invalidUrl="" action="" tgtFrame="" tooltip="" history="1" highlightClick="0" endSnd="0"/>
              </a:rPr>
              <a:t>www.fourandsix.com/photo-tampering-history/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/>
        </p:nvSpPr>
        <p:spPr>
          <a:xfrm>
            <a:off x="325119" y="8019626"/>
            <a:ext cx="6177282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General Grant devant les troupes (1864)</a:t>
            </a:r>
          </a:p>
        </p:txBody>
      </p:sp>
      <p:pic>
        <p:nvPicPr>
          <p:cNvPr id="121" name="image14.jpg" descr="http://www.cs.dartmouth.edu/farid/research/digitaltampering/grant123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4961" y="3034453"/>
            <a:ext cx="13059762" cy="4917443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hape 122"/>
          <p:cNvSpPr/>
          <p:nvPr/>
        </p:nvSpPr>
        <p:spPr>
          <a:xfrm>
            <a:off x="6177279" y="2059093"/>
            <a:ext cx="6827522" cy="73693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lvl="0" defTabSz="9144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/>
        </p:nvSpPr>
        <p:spPr>
          <a:xfrm>
            <a:off x="325119" y="7369386"/>
            <a:ext cx="5852162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Mussolini dans une pose héroïque (1942)</a:t>
            </a:r>
          </a:p>
        </p:txBody>
      </p:sp>
      <p:pic>
        <p:nvPicPr>
          <p:cNvPr id="125" name="image15.jpg" descr="http://www.cs.dartmouth.edu/farid/research/digitaltampering/mussolini1+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622879"/>
            <a:ext cx="13004801" cy="4708955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6"/>
          <p:cNvSpPr/>
          <p:nvPr/>
        </p:nvSpPr>
        <p:spPr>
          <a:xfrm>
            <a:off x="6502400" y="2059093"/>
            <a:ext cx="6502400" cy="73693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lvl="0" defTabSz="9144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17.jpg" descr="http://www.cs.dartmouth.edu/farid/research/digitaltampering/kentstate1+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0479" y="3034453"/>
            <a:ext cx="10471482" cy="4009814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1408853" y="8128000"/>
            <a:ext cx="10512214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Cette photo a gagné le prix Pulitzer (1970)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32" name="image21.jpg" descr="http://www.cs.dartmouth.edu/farid/research/digitaltampering/hatshepsut1+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119" y="3034453"/>
            <a:ext cx="12277013" cy="3684694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hape 133"/>
          <p:cNvSpPr/>
          <p:nvPr/>
        </p:nvSpPr>
        <p:spPr>
          <a:xfrm>
            <a:off x="6827519" y="2059093"/>
            <a:ext cx="6177281" cy="73693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lvl="0" defTabSz="9144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" name="Shape 134"/>
          <p:cNvSpPr/>
          <p:nvPr/>
        </p:nvSpPr>
        <p:spPr>
          <a:xfrm>
            <a:off x="541866" y="7152640"/>
            <a:ext cx="6750866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Attaque terroriste à Hatshepsut, Égypte, en 1997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Annonces</a:t>
            </a:r>
          </a:p>
        </p:txBody>
      </p:sp>
      <p:sp>
        <p:nvSpPr>
          <p:cNvPr id="55" name="Shape 5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Résultats du TP5 disponibles bientôt</a:t>
            </a:r>
            <a:endParaRPr sz="3600"/>
          </a:p>
          <a:p>
            <a:pPr lvl="0">
              <a:defRPr sz="1800"/>
            </a:pPr>
            <a:r>
              <a:rPr sz="3600"/>
              <a:t>Projet final: disponibilités</a:t>
            </a:r>
            <a:endParaRPr sz="3600"/>
          </a:p>
          <a:p>
            <a:pPr lvl="1">
              <a:defRPr sz="1800"/>
            </a:pPr>
            <a:r>
              <a:rPr sz="3200"/>
              <a:t>Fin du cours aujourd’hui</a:t>
            </a:r>
            <a:endParaRPr sz="3200"/>
          </a:p>
          <a:p>
            <a:pPr lvl="1">
              <a:defRPr sz="1800"/>
            </a:pPr>
            <a:r>
              <a:rPr sz="3200"/>
              <a:t>Aujourd’hui 15h30–16h30</a:t>
            </a:r>
            <a:endParaRPr sz="3200"/>
          </a:p>
          <a:p>
            <a:pPr lvl="1">
              <a:defRPr sz="1800"/>
            </a:pPr>
            <a:r>
              <a:rPr sz="3200"/>
              <a:t>Demain 12h00–13h00</a:t>
            </a:r>
            <a:endParaRPr sz="3200"/>
          </a:p>
          <a:p>
            <a:pPr lvl="1">
              <a:defRPr sz="1800"/>
            </a:pPr>
            <a:r>
              <a:rPr sz="3200"/>
              <a:t>Prenez rendez-vous la semaine prochaine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37" name="Shape 13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38" name="image24.jpg" descr="http://www.cs.dartmouth.edu/farid/research/digitaltampering/condirice1+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3733" y="2600960"/>
            <a:ext cx="11379201" cy="4374489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1083733" y="7369386"/>
            <a:ext cx="2492596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2005: USA Today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42" name="Shape 14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43" name="image26.jpg" descr="http://www.cs.dartmouth.edu/farid/research/digitaltampering/reuters1+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491" y="2600960"/>
            <a:ext cx="12166711" cy="4118187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/>
          <p:nvPr/>
        </p:nvSpPr>
        <p:spPr>
          <a:xfrm>
            <a:off x="433492" y="7477759"/>
            <a:ext cx="8422951" cy="831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lvl="0" algn="l" defTabSz="914400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2006: Bombardement au Liban (Adnan Hajj)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lvl="0" algn="l" defTabSz="914400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Toutes les photos de Hajj ont été enlevées de AP par la suite.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47" name="Shape 14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48" name="image27.jpg" descr="http://www.cs.dartmouth.edu/farid/research/digitaltampering/redbook_faithhill1+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239" y="975359"/>
            <a:ext cx="11056351" cy="7599682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1733973" y="8886613"/>
            <a:ext cx="9308478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2007 Les retouches sont “completely in line with industry standards”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28.jpg" descr="http://www.fourandsix.com/storage/photo-tampering-history/Jun2013-first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493" y="2600960"/>
            <a:ext cx="11834732" cy="5852161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222653" y="2057048"/>
            <a:ext cx="6177281" cy="73693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lvl="0" defTabSz="9144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3" name="Shape 153"/>
          <p:cNvSpPr/>
          <p:nvPr/>
        </p:nvSpPr>
        <p:spPr>
          <a:xfrm>
            <a:off x="7261013" y="8994986"/>
            <a:ext cx="3361752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2013: pas juste amincir!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305483" y="8590315"/>
            <a:ext cx="12393834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2007: Zhou Zhenglong prétend avoir pris 71 photos d’une espèce de tigre presque extincte</a:t>
            </a:r>
          </a:p>
        </p:txBody>
      </p:sp>
      <p:pic>
        <p:nvPicPr>
          <p:cNvPr id="156" name="image30.jpg" descr="http://www.cs.dartmouth.edu/farid/research/digitaltampering/tiger1+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471495"/>
            <a:ext cx="13004801" cy="4375574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/>
        </p:nvSpPr>
        <p:spPr>
          <a:xfrm>
            <a:off x="2059093" y="6806428"/>
            <a:ext cx="1142278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lvl="0" algn="l" defTabSz="914400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sz="2400">
                <a:latin typeface="Arial"/>
                <a:ea typeface="Arial"/>
                <a:cs typeface="Arial"/>
                <a:sym typeface="Arial"/>
              </a:rPr>
              <a:t>Photo”</a:t>
            </a:r>
          </a:p>
        </p:txBody>
      </p:sp>
      <p:sp>
        <p:nvSpPr>
          <p:cNvPr id="158" name="Shape 158"/>
          <p:cNvSpPr/>
          <p:nvPr/>
        </p:nvSpPr>
        <p:spPr>
          <a:xfrm>
            <a:off x="9536853" y="6806428"/>
            <a:ext cx="1023663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Poster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32.jpg" descr="http://www.fourandsix.com/storage/photo-tampering-history/Sep2011-Helle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517226"/>
            <a:ext cx="13004801" cy="7315203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/>
          <p:nvPr/>
        </p:nvSpPr>
        <p:spPr>
          <a:xfrm>
            <a:off x="1783197" y="8887419"/>
            <a:ext cx="9438406" cy="831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Scandale similaire en 2011 par Terje Helleso, gagnant d’un prix de protection environnemental suédois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35.jpg" descr="http://www.cs.dartmouth.edu/farid/research/digitaltampering/sarahpalin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493" y="2167466"/>
            <a:ext cx="12246187" cy="5830963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/>
        </p:nvSpPr>
        <p:spPr>
          <a:xfrm>
            <a:off x="866986" y="8236373"/>
            <a:ext cx="820810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2008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36.jpg" descr="http://www.cs.dartmouth.edu/farid/research/digitaltampering/torontofunguid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0479" y="758613"/>
            <a:ext cx="9715305" cy="6394028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>
            <a:off x="1408853" y="7369386"/>
            <a:ext cx="4497459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2009: Encourageons la diversité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39.jpg" descr="http://www.fourandsix.com/storage/photo-tampering-history/Jul2011-NKorea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0642" y="1517226"/>
            <a:ext cx="9845211" cy="614341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866986" y="8019626"/>
            <a:ext cx="10468867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Korean Central News Agency: ne faites pas confiance à la Corée du Nord…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Détecter les manipulations</a:t>
            </a:r>
          </a:p>
        </p:txBody>
      </p:sp>
      <p:sp>
        <p:nvSpPr>
          <p:cNvPr id="173" name="Shape 173"/>
          <p:cNvSpPr/>
          <p:nvPr>
            <p:ph type="body" idx="1"/>
          </p:nvPr>
        </p:nvSpPr>
        <p:spPr>
          <a:xfrm>
            <a:off x="952500" y="1616620"/>
            <a:ext cx="11099800" cy="3485953"/>
          </a:xfrm>
          <a:prstGeom prst="rect">
            <a:avLst/>
          </a:prstGeom>
        </p:spPr>
        <p:txBody>
          <a:bodyPr/>
          <a:lstStyle/>
          <a:p>
            <a:pPr lvl="0" marL="422275" indent="-422275" defTabSz="554990">
              <a:spcBef>
                <a:spcPts val="3900"/>
              </a:spcBef>
              <a:defRPr sz="1800"/>
            </a:pPr>
            <a:r>
              <a:rPr sz="3420"/>
              <a:t>Les valeurs RGB sont déterminées à partir des pixels voisins</a:t>
            </a:r>
            <a:endParaRPr sz="3420"/>
          </a:p>
          <a:p>
            <a:pPr lvl="0" marL="422275" indent="-422275" defTabSz="554990">
              <a:spcBef>
                <a:spcPts val="3900"/>
              </a:spcBef>
              <a:defRPr sz="1800"/>
            </a:pPr>
            <a:r>
              <a:rPr sz="3420"/>
              <a:t>Donc les valeurs des pixels sont fortement corrélées</a:t>
            </a:r>
            <a:endParaRPr sz="3420"/>
          </a:p>
          <a:p>
            <a:pPr lvl="0" marL="422275" indent="-422275" defTabSz="554990">
              <a:spcBef>
                <a:spcPts val="3900"/>
              </a:spcBef>
              <a:defRPr sz="1800"/>
            </a:pPr>
            <a:r>
              <a:rPr sz="3420"/>
              <a:t>Si on modifie une image, on modifie aussi cette corrélation</a:t>
            </a:r>
          </a:p>
        </p:txBody>
      </p:sp>
      <p:pic>
        <p:nvPicPr>
          <p:cNvPr id="174" name="image51.jpg" descr="http://static.howstuffworks.com/gif/digital-camera-bayer.jpg"/>
          <p:cNvPicPr/>
          <p:nvPr/>
        </p:nvPicPr>
        <p:blipFill>
          <a:blip r:embed="rId2">
            <a:extLst/>
          </a:blip>
          <a:srcRect l="0" t="11864" r="0" b="0"/>
          <a:stretch>
            <a:fillRect/>
          </a:stretch>
        </p:blipFill>
        <p:spPr>
          <a:xfrm>
            <a:off x="2709333" y="5240493"/>
            <a:ext cx="6827521" cy="4513108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9320107" y="8834373"/>
            <a:ext cx="3684694" cy="831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Farid: “Photo Fakery and Forensics” 2009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Faussaires</a:t>
            </a:r>
          </a:p>
        </p:txBody>
      </p:sp>
      <p:sp>
        <p:nvSpPr>
          <p:cNvPr id="58" name="Shape 5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Photos réelles vs synthétiques (CG)</a:t>
            </a:r>
            <a:endParaRPr sz="3600"/>
          </a:p>
          <a:p>
            <a:pPr lvl="0">
              <a:defRPr sz="1800"/>
            </a:pPr>
            <a:r>
              <a:rPr sz="3600"/>
              <a:t>Photos authentiques vs truquées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Dé-mosaïque </a:t>
            </a:r>
          </a:p>
        </p:txBody>
      </p:sp>
      <p:sp>
        <p:nvSpPr>
          <p:cNvPr id="178" name="Shape 178"/>
          <p:cNvSpPr/>
          <p:nvPr>
            <p:ph type="body" idx="1"/>
          </p:nvPr>
        </p:nvSpPr>
        <p:spPr>
          <a:xfrm>
            <a:off x="952500" y="1616620"/>
            <a:ext cx="6814245" cy="3200872"/>
          </a:xfrm>
          <a:prstGeom prst="rect">
            <a:avLst/>
          </a:prstGeom>
        </p:spPr>
        <p:txBody>
          <a:bodyPr/>
          <a:lstStyle/>
          <a:p>
            <a:pPr lvl="0" marL="422275" indent="-422275" defTabSz="554990">
              <a:spcBef>
                <a:spcPts val="3900"/>
              </a:spcBef>
              <a:defRPr sz="1800"/>
            </a:pPr>
            <a:r>
              <a:rPr sz="3420"/>
              <a:t>Avantage: peut détecter plusieurs sortes de modifications</a:t>
            </a:r>
            <a:endParaRPr sz="3420"/>
          </a:p>
          <a:p>
            <a:pPr lvl="0" marL="422275" indent="-422275" defTabSz="554990">
              <a:spcBef>
                <a:spcPts val="3900"/>
              </a:spcBef>
              <a:defRPr sz="1800"/>
            </a:pPr>
            <a:r>
              <a:rPr sz="3420"/>
              <a:t>Désavantage: nécessite l’image à résolution originale, sans compression…</a:t>
            </a:r>
          </a:p>
        </p:txBody>
      </p:sp>
      <p:pic>
        <p:nvPicPr>
          <p:cNvPr id="179" name="image5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02880" y="1733973"/>
            <a:ext cx="4402668" cy="6841068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hape 180"/>
          <p:cNvSpPr/>
          <p:nvPr/>
        </p:nvSpPr>
        <p:spPr>
          <a:xfrm>
            <a:off x="8242933" y="1262379"/>
            <a:ext cx="3377677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Originale	   Modifiée</a:t>
            </a:r>
          </a:p>
        </p:txBody>
      </p:sp>
      <p:sp>
        <p:nvSpPr>
          <p:cNvPr id="181" name="Shape 181"/>
          <p:cNvSpPr/>
          <p:nvPr/>
        </p:nvSpPr>
        <p:spPr>
          <a:xfrm>
            <a:off x="7897914" y="8472064"/>
            <a:ext cx="4443307" cy="831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FFT of error in each window (periodic for untampered case)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Détecter les manipulations</a:t>
            </a:r>
          </a:p>
        </p:txBody>
      </p:sp>
      <p:sp>
        <p:nvSpPr>
          <p:cNvPr id="184" name="Shape 184"/>
          <p:cNvSpPr/>
          <p:nvPr>
            <p:ph type="body" idx="1"/>
          </p:nvPr>
        </p:nvSpPr>
        <p:spPr>
          <a:xfrm>
            <a:off x="952500" y="1616620"/>
            <a:ext cx="11099800" cy="186124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Par Hany Farid et collègues</a:t>
            </a:r>
            <a:endParaRPr sz="3600"/>
          </a:p>
          <a:p>
            <a:pPr lvl="0">
              <a:defRPr sz="1800"/>
            </a:pPr>
            <a:r>
              <a:rPr sz="3600"/>
              <a:t>Méthode 1: direction de la lumière (en 2D)</a:t>
            </a:r>
          </a:p>
        </p:txBody>
      </p:sp>
      <p:pic>
        <p:nvPicPr>
          <p:cNvPr id="185" name="image41.jpg" descr="http://a.abcnews.com/images/Entertainment/h_star_070528_ssv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6418" y="3690358"/>
            <a:ext cx="5331964" cy="58594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Direction de la lumière</a:t>
            </a:r>
          </a:p>
        </p:txBody>
      </p:sp>
      <p:sp>
        <p:nvSpPr>
          <p:cNvPr id="188" name="Shape 188"/>
          <p:cNvSpPr/>
          <p:nvPr>
            <p:ph type="body" idx="1"/>
          </p:nvPr>
        </p:nvSpPr>
        <p:spPr>
          <a:xfrm>
            <a:off x="952500" y="1616620"/>
            <a:ext cx="11099800" cy="2375037"/>
          </a:xfrm>
          <a:prstGeom prst="rect">
            <a:avLst/>
          </a:prstGeom>
        </p:spPr>
        <p:txBody>
          <a:bodyPr/>
          <a:lstStyle/>
          <a:p>
            <a:pPr lvl="0" marL="339470" indent="-339470" defTabSz="578358">
              <a:spcBef>
                <a:spcPts val="600"/>
              </a:spcBef>
              <a:buSzTx/>
              <a:buNone/>
              <a:defRPr sz="1800"/>
            </a:pPr>
            <a:r>
              <a:rPr sz="3762"/>
              <a:t>Méthode 1: direction de la lumière en 2D</a:t>
            </a:r>
            <a:endParaRPr sz="3762"/>
          </a:p>
          <a:p>
            <a:pPr lvl="0" marL="415607" indent="-415607" defTabSz="578358">
              <a:spcBef>
                <a:spcPts val="500"/>
              </a:spcBef>
              <a:defRPr sz="1800"/>
            </a:pPr>
            <a:r>
              <a:rPr sz="3366"/>
              <a:t>3 points sur le contour d’une surface (normale parallèle à l’image)</a:t>
            </a:r>
            <a:endParaRPr sz="3366"/>
          </a:p>
          <a:p>
            <a:pPr lvl="0" marL="415607" indent="-415607" defTabSz="578358">
              <a:spcBef>
                <a:spcPts val="500"/>
              </a:spcBef>
              <a:defRPr sz="1800"/>
            </a:pPr>
            <a:r>
              <a:rPr sz="3366"/>
              <a:t>Estimer la direction à partir de l’intensité</a:t>
            </a:r>
          </a:p>
        </p:txBody>
      </p:sp>
      <p:pic>
        <p:nvPicPr>
          <p:cNvPr id="189" name="image4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4213" y="4009813"/>
            <a:ext cx="8222827" cy="5581228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ape 190"/>
          <p:cNvSpPr/>
          <p:nvPr/>
        </p:nvSpPr>
        <p:spPr>
          <a:xfrm>
            <a:off x="7044266" y="4497493"/>
            <a:ext cx="1946822" cy="475677"/>
          </a:xfrm>
          <a:prstGeom prst="rect">
            <a:avLst/>
          </a:prstGeom>
          <a:solidFill>
            <a:srgbClr val="FFFFFF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914400">
              <a:defRPr sz="24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2400"/>
              <a:t>Estimation</a:t>
            </a:r>
          </a:p>
        </p:txBody>
      </p:sp>
      <p:sp>
        <p:nvSpPr>
          <p:cNvPr id="191" name="Shape 191"/>
          <p:cNvSpPr/>
          <p:nvPr/>
        </p:nvSpPr>
        <p:spPr>
          <a:xfrm>
            <a:off x="8778240" y="7098453"/>
            <a:ext cx="1625601" cy="831278"/>
          </a:xfrm>
          <a:prstGeom prst="rect">
            <a:avLst/>
          </a:prstGeom>
          <a:solidFill>
            <a:srgbClr val="FFFFFF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defTabSz="914400">
              <a:defRPr sz="1800"/>
            </a:pPr>
            <a:r>
              <a:rPr sz="2400">
                <a:latin typeface="Arial Bold"/>
                <a:ea typeface="Arial Bold"/>
                <a:cs typeface="Arial Bold"/>
                <a:sym typeface="Arial Bold"/>
              </a:rPr>
              <a:t>Vraie</a:t>
            </a:r>
            <a:endParaRPr sz="2400"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defRPr sz="1800"/>
            </a:pPr>
            <a:r>
              <a:rPr sz="2400">
                <a:latin typeface="Arial Bold"/>
                <a:ea typeface="Arial Bold"/>
                <a:cs typeface="Arial Bold"/>
                <a:sym typeface="Arial Bold"/>
              </a:rPr>
              <a:t>direction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Direction de la lumière</a:t>
            </a:r>
          </a:p>
        </p:txBody>
      </p:sp>
      <p:pic>
        <p:nvPicPr>
          <p:cNvPr id="194" name="image4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4213" y="2492586"/>
            <a:ext cx="8344748" cy="5540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Direction de la lumière</a:t>
            </a:r>
          </a:p>
        </p:txBody>
      </p:sp>
      <p:sp>
        <p:nvSpPr>
          <p:cNvPr id="197" name="Shape 197"/>
          <p:cNvSpPr/>
          <p:nvPr>
            <p:ph type="body" idx="1"/>
          </p:nvPr>
        </p:nvSpPr>
        <p:spPr>
          <a:xfrm>
            <a:off x="952500" y="1616620"/>
            <a:ext cx="11099800" cy="10318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Erreur moyenne: 4.8 degrés</a:t>
            </a:r>
          </a:p>
        </p:txBody>
      </p:sp>
      <p:pic>
        <p:nvPicPr>
          <p:cNvPr id="198" name="image4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7466" y="3142826"/>
            <a:ext cx="8290561" cy="5594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4095">
              <a:defRPr sz="5632"/>
            </a:lvl1pPr>
          </a:lstStyle>
          <a:p>
            <a:pPr lvl="0">
              <a:defRPr sz="1800"/>
            </a:pPr>
            <a:r>
              <a:rPr sz="5632"/>
              <a:t>Méthode 2: lumière à partir des yeux</a:t>
            </a:r>
          </a:p>
        </p:txBody>
      </p:sp>
      <p:pic>
        <p:nvPicPr>
          <p:cNvPr id="201" name="image4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599" y="1625599"/>
            <a:ext cx="10184351" cy="6935895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hape 202"/>
          <p:cNvSpPr/>
          <p:nvPr/>
        </p:nvSpPr>
        <p:spPr>
          <a:xfrm>
            <a:off x="541866" y="9103359"/>
            <a:ext cx="7444852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Farid – “Seeing is not believing”, IEEE Spectrum 2009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Lumière à partir des yeux</a:t>
            </a:r>
          </a:p>
        </p:txBody>
      </p:sp>
      <p:pic>
        <p:nvPicPr>
          <p:cNvPr id="205" name="image4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3733" y="1842346"/>
            <a:ext cx="10713275" cy="7152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Détour</a:t>
            </a:r>
          </a:p>
        </p:txBody>
      </p:sp>
      <p:sp>
        <p:nvSpPr>
          <p:cNvPr id="208" name="Shape 20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defRPr u="sng">
                <a:hlinkClick r:id="rId2" invalidUrl="" action="" tgtFrame="" tooltip="" history="1" highlightClick="0" endSnd="0"/>
              </a:defRPr>
            </a:lvl2pPr>
          </a:lstStyle>
          <a:p>
            <a:pPr lvl="0">
              <a:defRPr sz="1800"/>
            </a:pPr>
            <a:r>
              <a:rPr sz="3600"/>
              <a:t>“Eyes for Relighting”, Nishino &amp; Nayar</a:t>
            </a:r>
            <a:endParaRPr sz="3600"/>
          </a:p>
          <a:p>
            <a:pPr lvl="1">
              <a:defRPr sz="1800" u="none"/>
            </a:pPr>
            <a:r>
              <a:rPr sz="3200" u="sng">
                <a:hlinkClick r:id="rId2" invalidUrl="" action="" tgtFrame="" tooltip="" history="1" highlightClick="0" endSnd="0"/>
              </a:rPr>
              <a:t>https://www.youtube.com/watch?v=MllTSofXt8E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/>
            </a:pPr>
            <a:r>
              <a:rPr sz="4400"/>
              <a:t>Méthode 3: modèle plus complexe</a:t>
            </a:r>
          </a:p>
        </p:txBody>
      </p:sp>
      <p:sp>
        <p:nvSpPr>
          <p:cNvPr id="211" name="Shape 211"/>
          <p:cNvSpPr/>
          <p:nvPr>
            <p:ph type="body" idx="1"/>
          </p:nvPr>
        </p:nvSpPr>
        <p:spPr>
          <a:xfrm>
            <a:off x="952500" y="1616620"/>
            <a:ext cx="7950002" cy="3148609"/>
          </a:xfrm>
          <a:prstGeom prst="rect">
            <a:avLst/>
          </a:prstGeom>
        </p:spPr>
        <p:txBody>
          <a:bodyPr/>
          <a:lstStyle/>
          <a:p>
            <a:pPr lvl="0" marL="469194" indent="-469194">
              <a:spcBef>
                <a:spcPts val="600"/>
              </a:spcBef>
              <a:defRPr sz="1800"/>
            </a:pPr>
            <a:r>
              <a:rPr sz="3800"/>
              <a:t>“harmoniques sphériques” capturent illumination plus complexe</a:t>
            </a:r>
            <a:endParaRPr sz="3800"/>
          </a:p>
          <a:p>
            <a:pPr lvl="0" marL="469194" indent="-469194">
              <a:spcBef>
                <a:spcPts val="600"/>
              </a:spcBef>
              <a:defRPr sz="1800"/>
            </a:pPr>
            <a:r>
              <a:rPr sz="3800"/>
              <a:t>9 points sur le contour</a:t>
            </a:r>
          </a:p>
        </p:txBody>
      </p:sp>
      <p:pic>
        <p:nvPicPr>
          <p:cNvPr id="212" name="image4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8613" y="5093546"/>
            <a:ext cx="11650135" cy="3804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age49.png" descr="File:Harmoniki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27509" y="1733973"/>
            <a:ext cx="3652495" cy="20590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/>
            </a:pPr>
            <a:r>
              <a:rPr sz="4400"/>
              <a:t>Méthode 3: modèle plus complexe</a:t>
            </a:r>
          </a:p>
        </p:txBody>
      </p:sp>
      <p:sp>
        <p:nvSpPr>
          <p:cNvPr id="216" name="Shape 21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217" name="image5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239" y="1517226"/>
            <a:ext cx="11413069" cy="77441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Réelles vs synthétiques</a:t>
            </a:r>
          </a:p>
        </p:txBody>
      </p:sp>
      <p:sp>
        <p:nvSpPr>
          <p:cNvPr id="61" name="Shape 61"/>
          <p:cNvSpPr/>
          <p:nvPr/>
        </p:nvSpPr>
        <p:spPr>
          <a:xfrm>
            <a:off x="3525266" y="4602925"/>
            <a:ext cx="5954269" cy="547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2" invalidUrl="" action="" tgtFrame="" tooltip="" history="1" highlightClick="0" endSnd="0"/>
              </a:defRPr>
            </a:lvl1pPr>
          </a:lstStyle>
          <a:p>
            <a:pPr lvl="0">
              <a:defRPr sz="1800" u="none"/>
            </a:pPr>
            <a:r>
              <a:rPr sz="3000" u="sng">
                <a:hlinkClick r:id="rId2" invalidUrl="" action="" tgtFrame="" tooltip="" history="1" highlightClick="0" endSnd="0"/>
              </a:rPr>
              <a:t>http://area.autodesk.com/fakeorfoto/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Méthode 4: ombres</a:t>
            </a:r>
          </a:p>
        </p:txBody>
      </p:sp>
      <p:sp>
        <p:nvSpPr>
          <p:cNvPr id="220" name="Shape 220"/>
          <p:cNvSpPr/>
          <p:nvPr>
            <p:ph type="body" idx="1"/>
          </p:nvPr>
        </p:nvSpPr>
        <p:spPr>
          <a:xfrm>
            <a:off x="952500" y="1616620"/>
            <a:ext cx="11099800" cy="176396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Chaque ombre détermine une contrainte sur la position de la source lumineuse</a:t>
            </a:r>
          </a:p>
        </p:txBody>
      </p:sp>
      <p:pic>
        <p:nvPicPr>
          <p:cNvPr id="221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5521" y="3140918"/>
            <a:ext cx="9893758" cy="6494364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hape 222"/>
          <p:cNvSpPr/>
          <p:nvPr/>
        </p:nvSpPr>
        <p:spPr>
          <a:xfrm>
            <a:off x="11630228" y="9379230"/>
            <a:ext cx="1374572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800"/>
            </a:lvl1pPr>
          </a:lstStyle>
          <a:p>
            <a:pPr lvl="0"/>
            <a:r>
              <a:t>Kee et al, ‘13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Méthode 4: ombres</a:t>
            </a:r>
          </a:p>
        </p:txBody>
      </p:sp>
      <p:sp>
        <p:nvSpPr>
          <p:cNvPr id="225" name="Shape 225"/>
          <p:cNvSpPr/>
          <p:nvPr>
            <p:ph type="body" idx="1"/>
          </p:nvPr>
        </p:nvSpPr>
        <p:spPr>
          <a:xfrm>
            <a:off x="952500" y="1616620"/>
            <a:ext cx="11099800" cy="176396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Chaque ombre détermine une contrainte sur la position de la source lumineuse</a:t>
            </a:r>
          </a:p>
        </p:txBody>
      </p:sp>
      <p:pic>
        <p:nvPicPr>
          <p:cNvPr id="226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6804" y="3140918"/>
            <a:ext cx="9851192" cy="6494364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Shape 227"/>
          <p:cNvSpPr/>
          <p:nvPr/>
        </p:nvSpPr>
        <p:spPr>
          <a:xfrm>
            <a:off x="11630228" y="9379230"/>
            <a:ext cx="1374572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800"/>
            </a:lvl1pPr>
          </a:lstStyle>
          <a:p>
            <a:pPr lvl="0"/>
            <a:r>
              <a:t>Kee et al, ‘13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Méthode 4: ombres</a:t>
            </a:r>
          </a:p>
        </p:txBody>
      </p:sp>
      <p:sp>
        <p:nvSpPr>
          <p:cNvPr id="230" name="Shape 230"/>
          <p:cNvSpPr/>
          <p:nvPr>
            <p:ph type="body" idx="1"/>
          </p:nvPr>
        </p:nvSpPr>
        <p:spPr>
          <a:xfrm>
            <a:off x="952500" y="1616620"/>
            <a:ext cx="11099800" cy="1458715"/>
          </a:xfrm>
          <a:prstGeom prst="rect">
            <a:avLst/>
          </a:prstGeom>
        </p:spPr>
        <p:txBody>
          <a:bodyPr/>
          <a:lstStyle/>
          <a:p>
            <a:pPr lvl="0" marL="360045" indent="-360045" defTabSz="473201">
              <a:spcBef>
                <a:spcPts val="3400"/>
              </a:spcBef>
              <a:defRPr sz="1800"/>
            </a:pPr>
            <a:r>
              <a:rPr sz="2916"/>
              <a:t>Si les contraintes intersectent, elles sont plausibles.</a:t>
            </a:r>
            <a:endParaRPr sz="2916"/>
          </a:p>
          <a:p>
            <a:pPr lvl="0" marL="360045" indent="-360045" defTabSz="473201">
              <a:spcBef>
                <a:spcPts val="3400"/>
              </a:spcBef>
              <a:defRPr sz="1800"/>
            </a:pPr>
            <a:r>
              <a:rPr sz="2916"/>
              <a:t>Si une contrainte n’intersecte pas avec les autres, il y a manipulation!</a:t>
            </a:r>
          </a:p>
        </p:txBody>
      </p:sp>
      <p:pic>
        <p:nvPicPr>
          <p:cNvPr id="231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1395" y="3201243"/>
            <a:ext cx="6942010" cy="6503691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Shape 232"/>
          <p:cNvSpPr/>
          <p:nvPr/>
        </p:nvSpPr>
        <p:spPr>
          <a:xfrm>
            <a:off x="11630228" y="9379230"/>
            <a:ext cx="1374572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800"/>
            </a:lvl1pPr>
          </a:lstStyle>
          <a:p>
            <a:pPr lvl="0"/>
            <a:r>
              <a:t>Kee et al, ‘13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Méthode 4: ombres</a:t>
            </a:r>
          </a:p>
        </p:txBody>
      </p:sp>
      <p:pic>
        <p:nvPicPr>
          <p:cNvPr id="235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1570" y="1421159"/>
            <a:ext cx="7761660" cy="8281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type="title"/>
          </p:nvPr>
        </p:nvSpPr>
        <p:spPr>
          <a:xfrm>
            <a:off x="657026" y="3484500"/>
            <a:ext cx="11690748" cy="1980327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C’est déjà la fin!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Retour</a:t>
            </a:r>
          </a:p>
        </p:txBody>
      </p:sp>
      <p:sp>
        <p:nvSpPr>
          <p:cNvPr id="240" name="Shape 2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364489" indent="-364489" defTabSz="479044">
              <a:spcBef>
                <a:spcPts val="1800"/>
              </a:spcBef>
              <a:defRPr sz="1800"/>
            </a:pPr>
            <a:r>
              <a:rPr sz="2952"/>
              <a:t>Relation entre une photo et le monde:</a:t>
            </a:r>
            <a:endParaRPr sz="2952"/>
          </a:p>
          <a:p>
            <a:pPr lvl="1" marL="668231" indent="-303741" defTabSz="479044">
              <a:spcBef>
                <a:spcPts val="1800"/>
              </a:spcBef>
              <a:defRPr sz="1800"/>
            </a:pPr>
            <a:r>
              <a:rPr sz="2624"/>
              <a:t>3D: positions, orientation, transformation</a:t>
            </a:r>
            <a:endParaRPr sz="2624"/>
          </a:p>
          <a:p>
            <a:pPr lvl="1" marL="668231" indent="-303741" defTabSz="479044">
              <a:spcBef>
                <a:spcPts val="1800"/>
              </a:spcBef>
              <a:defRPr sz="1800"/>
            </a:pPr>
            <a:r>
              <a:rPr sz="2624"/>
              <a:t>intensité: lumière, plage dynamique</a:t>
            </a:r>
            <a:endParaRPr sz="2624"/>
          </a:p>
          <a:p>
            <a:pPr lvl="0" marL="364489" indent="-364489" defTabSz="479044">
              <a:spcBef>
                <a:spcPts val="1800"/>
              </a:spcBef>
              <a:defRPr sz="1800"/>
            </a:pPr>
            <a:r>
              <a:rPr sz="2952"/>
              <a:t>Penser à une image</a:t>
            </a:r>
            <a:endParaRPr sz="2952"/>
          </a:p>
          <a:p>
            <a:pPr lvl="1" marL="668231" indent="-303741" defTabSz="479044">
              <a:spcBef>
                <a:spcPts val="1800"/>
              </a:spcBef>
              <a:defRPr sz="1800"/>
            </a:pPr>
            <a:r>
              <a:rPr sz="2624"/>
              <a:t>en tant que signal à filtrer, graphe à couper, équation à résoudre</a:t>
            </a:r>
            <a:endParaRPr sz="2624"/>
          </a:p>
          <a:p>
            <a:pPr lvl="0" marL="364489" indent="-364489" defTabSz="479044">
              <a:spcBef>
                <a:spcPts val="1800"/>
              </a:spcBef>
              <a:defRPr sz="1800"/>
            </a:pPr>
            <a:r>
              <a:rPr sz="2952"/>
              <a:t>Modifier une image</a:t>
            </a:r>
            <a:endParaRPr sz="2952"/>
          </a:p>
          <a:p>
            <a:pPr lvl="1" marL="668231" indent="-303741" defTabSz="479044">
              <a:spcBef>
                <a:spcPts val="1800"/>
              </a:spcBef>
              <a:defRPr sz="1800"/>
            </a:pPr>
            <a:r>
              <a:rPr sz="2624"/>
              <a:t>découper, copier, synthétiser, transformer, déformer, etc.</a:t>
            </a:r>
            <a:endParaRPr sz="2624"/>
          </a:p>
          <a:p>
            <a:pPr lvl="0" marL="323991" indent="-323991" defTabSz="479044">
              <a:spcBef>
                <a:spcPts val="1800"/>
              </a:spcBef>
              <a:defRPr sz="1800"/>
            </a:pPr>
            <a:r>
              <a:rPr sz="2624"/>
              <a:t>Générer une image</a:t>
            </a:r>
            <a:endParaRPr sz="2624"/>
          </a:p>
          <a:p>
            <a:pPr lvl="1" marL="668231" indent="-303741" defTabSz="479044">
              <a:spcBef>
                <a:spcPts val="1800"/>
              </a:spcBef>
              <a:defRPr sz="1800"/>
            </a:pPr>
            <a:r>
              <a:rPr sz="2624"/>
              <a:t>combiner réel et virtuel</a:t>
            </a:r>
            <a:endParaRPr sz="2624"/>
          </a:p>
          <a:p>
            <a:pPr lvl="0" marL="364489" indent="-364489" defTabSz="479044">
              <a:spcBef>
                <a:spcPts val="1800"/>
              </a:spcBef>
              <a:defRPr sz="1800"/>
            </a:pPr>
            <a:r>
              <a:rPr sz="2952"/>
              <a:t>Fondation en vision artificielle</a:t>
            </a:r>
            <a:endParaRPr sz="2952"/>
          </a:p>
          <a:p>
            <a:pPr lvl="1" marL="668231" indent="-303741" defTabSz="479044">
              <a:spcBef>
                <a:spcPts val="1800"/>
              </a:spcBef>
              <a:defRPr sz="1800"/>
            </a:pPr>
            <a:r>
              <a:rPr sz="2624"/>
              <a:t>filtrage, points d’intérêt, correspondance, alignement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Quoi d’autre?</a:t>
            </a:r>
          </a:p>
        </p:txBody>
      </p:sp>
      <p:sp>
        <p:nvSpPr>
          <p:cNvPr id="243" name="Shape 24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Ça n’est que le commencement!</a:t>
            </a:r>
            <a:endParaRPr sz="3600"/>
          </a:p>
          <a:p>
            <a:pPr lvl="1">
              <a:defRPr sz="1800"/>
            </a:pPr>
            <a:r>
              <a:rPr sz="3200"/>
              <a:t>Interfaces intelligentes</a:t>
            </a:r>
            <a:endParaRPr sz="3200"/>
          </a:p>
          <a:p>
            <a:pPr lvl="1">
              <a:defRPr sz="1800"/>
            </a:pPr>
            <a:r>
              <a:rPr sz="3200"/>
              <a:t>Compréhension automatique d’images</a:t>
            </a:r>
            <a:endParaRPr sz="3200"/>
          </a:p>
          <a:p>
            <a:pPr lvl="1">
              <a:defRPr sz="1800"/>
            </a:pPr>
            <a:r>
              <a:rPr sz="3200"/>
              <a:t>Modéliser le monde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Interfaces intelligentes</a:t>
            </a:r>
          </a:p>
        </p:txBody>
      </p:sp>
      <p:sp>
        <p:nvSpPr>
          <p:cNvPr id="246" name="Shape 24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 u="sng">
                <a:hlinkClick r:id="rId2" invalidUrl="" action="" tgtFrame="" tooltip="" history="1" highlightClick="0" endSnd="0"/>
              </a:rPr>
              <a:t>Améliorer l'écriture manuelle</a:t>
            </a:r>
            <a:r>
              <a:rPr sz="3600"/>
              <a:t> (Zitnick SG’13)</a:t>
            </a:r>
            <a:endParaRPr sz="3600"/>
          </a:p>
          <a:p>
            <a:pPr lvl="0">
              <a:defRPr sz="1800"/>
            </a:pPr>
            <a:r>
              <a:rPr sz="3600" u="sng">
                <a:hlinkClick r:id="rId3" invalidUrl="" action="" tgtFrame="" tooltip="" history="1" highlightClick="0" endSnd="0"/>
              </a:rPr>
              <a:t>Modélisation d’objets en 3D</a:t>
            </a:r>
            <a:r>
              <a:rPr sz="3600"/>
              <a:t> (Chen et al. SGA’13)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Compréhension d’images</a:t>
            </a:r>
          </a:p>
        </p:txBody>
      </p:sp>
      <p:sp>
        <p:nvSpPr>
          <p:cNvPr id="249" name="Shape 24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Encore très difficile, mais beaucoup de progrès en infographie</a:t>
            </a:r>
            <a:endParaRPr sz="3600"/>
          </a:p>
          <a:p>
            <a:pPr lvl="0">
              <a:defRPr sz="1800"/>
            </a:pPr>
            <a:r>
              <a:rPr sz="3600"/>
              <a:t>On peut souvent demander de l’aide à un utilisateur</a:t>
            </a:r>
            <a:endParaRPr sz="3600"/>
          </a:p>
          <a:p>
            <a:pPr lvl="1">
              <a:defRPr sz="1800"/>
            </a:pPr>
            <a:r>
              <a:rPr sz="3200"/>
              <a:t>“</a:t>
            </a:r>
            <a:r>
              <a:rPr sz="3200" u="sng">
                <a:hlinkClick r:id="rId2" invalidUrl="" action="" tgtFrame="" tooltip="" history="1" highlightClick="0" endSnd="0"/>
              </a:rPr>
              <a:t>Animating Pictures with Stochastic Motion Textures</a:t>
            </a:r>
            <a:r>
              <a:rPr sz="3200"/>
              <a:t>” (Chuang et al. 2005)</a:t>
            </a:r>
            <a:endParaRPr sz="3200"/>
          </a:p>
          <a:p>
            <a:pPr lvl="1">
              <a:defRPr sz="1800"/>
            </a:pPr>
            <a:r>
              <a:rPr sz="3200"/>
              <a:t>“</a:t>
            </a:r>
            <a:r>
              <a:rPr sz="3200" u="sng">
                <a:hlinkClick r:id="rId3" invalidUrl="" action="" tgtFrame="" tooltip="" history="1" highlightClick="0" endSnd="0"/>
              </a:rPr>
              <a:t>Sketch2Photo: Internet Image Montage</a:t>
            </a:r>
            <a:r>
              <a:rPr sz="3200"/>
              <a:t>” (Chen et al. 2009)</a:t>
            </a:r>
            <a:endParaRPr sz="3200"/>
          </a:p>
          <a:p>
            <a:pPr lvl="1">
              <a:defRPr sz="1800"/>
            </a:pPr>
            <a:r>
              <a:rPr sz="3200"/>
              <a:t>“</a:t>
            </a:r>
            <a:r>
              <a:rPr sz="3200" u="sng">
                <a:hlinkClick r:id="rId4" invalidUrl="" action="" tgtFrame="" tooltip="" history="1" highlightClick="0" endSnd="0"/>
              </a:rPr>
              <a:t>From Image Parsing to Painterly Rendering</a:t>
            </a:r>
            <a:r>
              <a:rPr sz="3200"/>
              <a:t>” (Zeng et al. 2010)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6570">
              <a:defRPr sz="5440"/>
            </a:lvl1pPr>
          </a:lstStyle>
          <a:p>
            <a:pPr lvl="0">
              <a:defRPr sz="1800"/>
            </a:pPr>
            <a:r>
              <a:rPr sz="5440"/>
              <a:t>“Image Parsing to Painterly Rendering”</a:t>
            </a:r>
          </a:p>
        </p:txBody>
      </p:sp>
      <p:sp>
        <p:nvSpPr>
          <p:cNvPr id="252" name="Shape 252"/>
          <p:cNvSpPr/>
          <p:nvPr/>
        </p:nvSpPr>
        <p:spPr>
          <a:xfrm>
            <a:off x="6220517" y="8954453"/>
            <a:ext cx="4653535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000"/>
              <a:t>Zeng et al. SIGGRAPH 2010</a:t>
            </a:r>
          </a:p>
        </p:txBody>
      </p:sp>
      <p:pic>
        <p:nvPicPr>
          <p:cNvPr id="253" name="image4.jpg" descr="http://www.stat.ucla.edu/~mtzhao/research/parse2paint/figures/teaser_phot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493" y="3725331"/>
            <a:ext cx="4443307" cy="3332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5.jpg" descr="http://www.stat.ucla.edu/~mtzhao/research/parse2paint/thumbnails/teaser_painting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10293" y="2611378"/>
            <a:ext cx="7406253" cy="5560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Pourquoi c’est important?</a:t>
            </a:r>
          </a:p>
        </p:txBody>
      </p:sp>
      <p:sp>
        <p:nvSpPr>
          <p:cNvPr id="64" name="Shape 6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Aux US: </a:t>
            </a:r>
            <a:endParaRPr sz="3600"/>
          </a:p>
          <a:p>
            <a:pPr lvl="1">
              <a:defRPr sz="1800"/>
            </a:pPr>
            <a:r>
              <a:rPr sz="3200"/>
              <a:t>L’état doit prouver que les images de pornographie infantile ne sont pas générées par ordinateur! 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6570">
              <a:defRPr sz="5440"/>
            </a:lvl1pPr>
          </a:lstStyle>
          <a:p>
            <a:pPr lvl="0">
              <a:defRPr sz="1800"/>
            </a:pPr>
            <a:r>
              <a:rPr sz="5440"/>
              <a:t>“Image Parsing to Painterly Rendering”</a:t>
            </a:r>
          </a:p>
        </p:txBody>
      </p:sp>
      <p:sp>
        <p:nvSpPr>
          <p:cNvPr id="257" name="Shape 257"/>
          <p:cNvSpPr/>
          <p:nvPr/>
        </p:nvSpPr>
        <p:spPr>
          <a:xfrm>
            <a:off x="6220517" y="8954453"/>
            <a:ext cx="4653535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000"/>
              <a:t>Zeng et al. SIGGRAPH 2010</a:t>
            </a:r>
          </a:p>
        </p:txBody>
      </p:sp>
      <p:pic>
        <p:nvPicPr>
          <p:cNvPr id="258" name="image6.png"/>
          <p:cNvPicPr/>
          <p:nvPr/>
        </p:nvPicPr>
        <p:blipFill>
          <a:blip r:embed="rId2">
            <a:extLst/>
          </a:blip>
          <a:srcRect l="0" t="0" r="39162" b="0"/>
          <a:stretch>
            <a:fillRect/>
          </a:stretch>
        </p:blipFill>
        <p:spPr>
          <a:xfrm>
            <a:off x="715763" y="2638623"/>
            <a:ext cx="5140300" cy="5108173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hape 259"/>
          <p:cNvSpPr/>
          <p:nvPr/>
        </p:nvSpPr>
        <p:spPr>
          <a:xfrm>
            <a:off x="2614604" y="1983793"/>
            <a:ext cx="1342645" cy="547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000"/>
              <a:t>Analyse</a:t>
            </a:r>
          </a:p>
        </p:txBody>
      </p:sp>
      <p:pic>
        <p:nvPicPr>
          <p:cNvPr id="260" name="image8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41440" y="2916872"/>
            <a:ext cx="3606628" cy="4551681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hape 261"/>
          <p:cNvSpPr/>
          <p:nvPr/>
        </p:nvSpPr>
        <p:spPr>
          <a:xfrm>
            <a:off x="7109580" y="1983793"/>
            <a:ext cx="2875408" cy="547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000"/>
              <a:t>Coup de pinceau</a:t>
            </a:r>
          </a:p>
        </p:txBody>
      </p:sp>
    </p:spTree>
  </p:cSld>
  <p:clrMapOvr>
    <a:masterClrMapping/>
  </p:clrMapOvr>
  <p:transition spd="fast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0" grpId="1"/>
      <p:bldP build="whole" bldLvl="1" animBg="1" rev="0" advAuto="0" spid="261" grpId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6570">
              <a:defRPr sz="5440"/>
            </a:lvl1pPr>
          </a:lstStyle>
          <a:p>
            <a:pPr lvl="0">
              <a:defRPr sz="1800"/>
            </a:pPr>
            <a:r>
              <a:rPr sz="5440"/>
              <a:t>“Image Parsing to Painterly Rendering”</a:t>
            </a:r>
          </a:p>
        </p:txBody>
      </p:sp>
      <p:sp>
        <p:nvSpPr>
          <p:cNvPr id="264" name="Shape 264"/>
          <p:cNvSpPr/>
          <p:nvPr/>
        </p:nvSpPr>
        <p:spPr>
          <a:xfrm>
            <a:off x="6220517" y="8954453"/>
            <a:ext cx="4653535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000"/>
              <a:t>Zeng et al. SIGGRAPH 2010</a:t>
            </a:r>
          </a:p>
        </p:txBody>
      </p:sp>
      <p:pic>
        <p:nvPicPr>
          <p:cNvPr id="265" name="image9.jpg" descr="http://www.stat.ucla.edu/~mtzhao/research/parse2paint/thumbnails/d_phot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866" y="4009813"/>
            <a:ext cx="3291841" cy="2465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age10.jpg" descr="http://www.stat.ucla.edu/~mtzhao/research/parse2paint/figures/d_painting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51679" y="2032000"/>
            <a:ext cx="8128001" cy="609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6570">
              <a:defRPr sz="5440"/>
            </a:lvl1pPr>
          </a:lstStyle>
          <a:p>
            <a:pPr lvl="0">
              <a:defRPr sz="1800"/>
            </a:pPr>
            <a:r>
              <a:rPr sz="5440"/>
              <a:t>“Image Parsing to Painterly Rendering”</a:t>
            </a:r>
          </a:p>
        </p:txBody>
      </p:sp>
      <p:sp>
        <p:nvSpPr>
          <p:cNvPr id="269" name="Shape 26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270" name="image1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8613" y="1408853"/>
            <a:ext cx="11263573" cy="7477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dissolv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Modéliser le monde</a:t>
            </a:r>
          </a:p>
        </p:txBody>
      </p:sp>
      <p:sp>
        <p:nvSpPr>
          <p:cNvPr id="273" name="Shape 27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Structures: </a:t>
            </a:r>
            <a:endParaRPr sz="3600"/>
          </a:p>
          <a:p>
            <a:pPr lvl="1">
              <a:defRPr sz="1800"/>
            </a:pPr>
            <a:r>
              <a:rPr sz="3200"/>
              <a:t>“</a:t>
            </a:r>
            <a:r>
              <a:rPr sz="3200" u="sng">
                <a:hlinkClick r:id="rId2" invalidUrl="" action="" tgtFrame="" tooltip="" history="1" highlightClick="0" endSnd="0"/>
              </a:rPr>
              <a:t>Visual modeling with a hand-held camera</a:t>
            </a:r>
            <a:r>
              <a:rPr sz="3200"/>
              <a:t>”, Pollefeys et al, IJCV 2004</a:t>
            </a:r>
            <a:endParaRPr sz="3200"/>
          </a:p>
          <a:p>
            <a:pPr lvl="1">
              <a:defRPr sz="1800"/>
            </a:pPr>
            <a:r>
              <a:rPr sz="3200"/>
              <a:t>“</a:t>
            </a:r>
            <a:r>
              <a:rPr sz="3200" u="sng">
                <a:hlinkClick r:id="rId3" invalidUrl="" action="" tgtFrame="" tooltip="" history="1" highlightClick="0" endSnd="0"/>
              </a:rPr>
              <a:t>Towards linear-time incremental structure from motion</a:t>
            </a:r>
            <a:r>
              <a:rPr sz="3200"/>
              <a:t>”, Wu et al., 3DV 2013</a:t>
            </a:r>
            <a:endParaRPr sz="3200"/>
          </a:p>
          <a:p>
            <a:pPr lvl="0">
              <a:defRPr sz="1800"/>
            </a:pPr>
            <a:r>
              <a:rPr sz="3600"/>
              <a:t>Humains:</a:t>
            </a:r>
            <a:endParaRPr sz="3600"/>
          </a:p>
          <a:p>
            <a:pPr lvl="1">
              <a:defRPr sz="1800"/>
            </a:pPr>
            <a:r>
              <a:rPr sz="3200"/>
              <a:t>“</a:t>
            </a:r>
            <a:r>
              <a:rPr sz="3200" u="sng">
                <a:hlinkClick r:id="rId4" invalidUrl="" action="" tgtFrame="" tooltip="" history="1" highlightClick="0" endSnd="0"/>
              </a:rPr>
              <a:t>Motion capture using joint skeleton tracking and surface estimation</a:t>
            </a:r>
            <a:r>
              <a:rPr sz="3200"/>
              <a:t>”, Gall et al., CVPR 2009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En apprendre plus?</a:t>
            </a:r>
          </a:p>
        </p:txBody>
      </p:sp>
      <p:sp>
        <p:nvSpPr>
          <p:cNvPr id="276" name="Shape 27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35609" indent="-435609" defTabSz="572516">
              <a:spcBef>
                <a:spcPts val="4100"/>
              </a:spcBef>
              <a:defRPr sz="1800"/>
            </a:pPr>
            <a:r>
              <a:rPr sz="3528"/>
              <a:t>Cours reliés:</a:t>
            </a:r>
            <a:endParaRPr sz="3528"/>
          </a:p>
          <a:p>
            <a:pPr lvl="1" marL="798618" indent="-363008" defTabSz="572516">
              <a:spcBef>
                <a:spcPts val="4100"/>
              </a:spcBef>
              <a:defRPr sz="1800"/>
            </a:pPr>
            <a:r>
              <a:rPr sz="3136"/>
              <a:t>Vision numérique (GIF-4100): reconstruction 3D</a:t>
            </a:r>
            <a:endParaRPr sz="3136"/>
          </a:p>
          <a:p>
            <a:pPr lvl="1" marL="798618" indent="-363008" defTabSz="572516">
              <a:spcBef>
                <a:spcPts val="4100"/>
              </a:spcBef>
              <a:defRPr sz="1800"/>
            </a:pPr>
            <a:r>
              <a:rPr sz="3136"/>
              <a:t>Vision numérique: aspects cognitifs (GIF-7002): reconnaissance, segmentation</a:t>
            </a:r>
            <a:endParaRPr sz="3136"/>
          </a:p>
          <a:p>
            <a:pPr lvl="1" marL="798618" indent="-363008" defTabSz="572516">
              <a:spcBef>
                <a:spcPts val="4100"/>
              </a:spcBef>
              <a:defRPr sz="1800"/>
            </a:pPr>
            <a:r>
              <a:rPr sz="3136"/>
              <a:t>Traitement des images (GIF-7007): filtrage, compression </a:t>
            </a:r>
            <a:endParaRPr sz="3136"/>
          </a:p>
          <a:p>
            <a:pPr lvl="1" marL="798618" indent="-363008" defTabSz="572516">
              <a:spcBef>
                <a:spcPts val="4100"/>
              </a:spcBef>
              <a:defRPr sz="1800"/>
            </a:pPr>
            <a:r>
              <a:rPr sz="3136"/>
              <a:t>Apprentissage et reconnaissance (GIF-4101): classification, régression, reconnaissance de formes</a:t>
            </a:r>
            <a:endParaRPr sz="3136"/>
          </a:p>
          <a:p>
            <a:pPr lvl="1" marL="798618" indent="-363008" defTabSz="572516">
              <a:spcBef>
                <a:spcPts val="4100"/>
              </a:spcBef>
              <a:defRPr sz="1800"/>
            </a:pPr>
            <a:r>
              <a:rPr sz="3136"/>
              <a:t>Programmation parallèle et distribuée (GIF-4104): calculs à grande échelle sur super-calculateurs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Rappel: projet final</a:t>
            </a:r>
          </a:p>
        </p:txBody>
      </p:sp>
      <p:sp>
        <p:nvSpPr>
          <p:cNvPr id="279" name="Shape 27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Dû 29 avril, 23h59</a:t>
            </a:r>
            <a:endParaRPr sz="3600"/>
          </a:p>
          <a:p>
            <a:pPr lvl="0">
              <a:defRPr sz="1800"/>
            </a:pPr>
            <a:r>
              <a:rPr sz="3600"/>
              <a:t>Présentations: 30 avril, 10h30—12h30, PLT-2542</a:t>
            </a:r>
            <a:endParaRPr sz="3600"/>
          </a:p>
          <a:p>
            <a:pPr lvl="0">
              <a:defRPr sz="1800"/>
            </a:pPr>
            <a:r>
              <a:rPr sz="3600"/>
              <a:t>Si vous avez besoin d’aide, venez me voir!</a:t>
            </a:r>
            <a:endParaRPr sz="3600"/>
          </a:p>
          <a:p>
            <a:pPr lvl="1">
              <a:defRPr sz="1800"/>
            </a:pPr>
            <a:r>
              <a:rPr sz="3200"/>
              <a:t>Fin du cours aujourd’hui</a:t>
            </a:r>
            <a:endParaRPr sz="3200"/>
          </a:p>
          <a:p>
            <a:pPr lvl="1">
              <a:defRPr sz="1800"/>
            </a:pPr>
            <a:r>
              <a:rPr sz="3200"/>
              <a:t>Aujourd’hui 15h30—16h30</a:t>
            </a:r>
            <a:endParaRPr sz="3200"/>
          </a:p>
          <a:p>
            <a:pPr lvl="1">
              <a:defRPr sz="1800"/>
            </a:pPr>
            <a:r>
              <a:rPr sz="3200"/>
              <a:t>Demain 12h00—13h00</a:t>
            </a:r>
            <a:endParaRPr sz="3200"/>
          </a:p>
          <a:p>
            <a:pPr lvl="1">
              <a:defRPr sz="1800"/>
            </a:pPr>
            <a:r>
              <a:rPr sz="3200"/>
              <a:t>Prenez rendez-vous la semaine prochaine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defRPr sz="6272"/>
            </a:lvl1pPr>
          </a:lstStyle>
          <a:p>
            <a:pPr lvl="0">
              <a:defRPr sz="1800"/>
            </a:pPr>
            <a:r>
              <a:rPr sz="6272"/>
              <a:t>Détecter les images synthétiques</a:t>
            </a:r>
          </a:p>
        </p:txBody>
      </p:sp>
      <p:sp>
        <p:nvSpPr>
          <p:cNvPr id="67" name="Shape 6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Intuition: </a:t>
            </a:r>
            <a:endParaRPr sz="3600"/>
          </a:p>
          <a:p>
            <a:pPr lvl="1">
              <a:defRPr sz="1800"/>
            </a:pPr>
            <a:r>
              <a:rPr sz="3200"/>
              <a:t>les images naturelles ont des statistiques (fréquentielles) prévisibles</a:t>
            </a:r>
            <a:endParaRPr sz="3200"/>
          </a:p>
          <a:p>
            <a:pPr lvl="1">
              <a:defRPr sz="1800"/>
            </a:pPr>
            <a:r>
              <a:rPr sz="3200"/>
              <a:t>les images synthétiques ont du mal à recréer ces statistiques</a:t>
            </a:r>
          </a:p>
        </p:txBody>
      </p:sp>
      <p:sp>
        <p:nvSpPr>
          <p:cNvPr id="68" name="Shape 68"/>
          <p:cNvSpPr/>
          <p:nvPr/>
        </p:nvSpPr>
        <p:spPr>
          <a:xfrm>
            <a:off x="8035264" y="9379230"/>
            <a:ext cx="4969537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800"/>
            </a:lvl1pPr>
          </a:lstStyle>
          <a:p>
            <a:pPr lvl="0"/>
            <a:r>
              <a:t>Lyu et Farid 2005: “How Realistic is Photorealistic?”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defRPr sz="6272"/>
            </a:lvl1pPr>
          </a:lstStyle>
          <a:p>
            <a:pPr lvl="0">
              <a:defRPr sz="1800"/>
            </a:pPr>
            <a:r>
              <a:rPr sz="6272"/>
              <a:t>Détecter les images synthétiques</a:t>
            </a:r>
          </a:p>
        </p:txBody>
      </p:sp>
      <p:sp>
        <p:nvSpPr>
          <p:cNvPr id="71" name="Shape 7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Décomposer l’image en coefficients d’ondelettes (sorte de décomposition en fréquences), et calculer certaines statistiques sur ces coefficients</a:t>
            </a:r>
            <a:endParaRPr sz="3600"/>
          </a:p>
          <a:p>
            <a:pPr lvl="0">
              <a:defRPr sz="1800"/>
            </a:pPr>
            <a:r>
              <a:rPr sz="3600"/>
              <a:t>Entraîner un classificateur sur ces statistiques</a:t>
            </a:r>
            <a:endParaRPr sz="3600"/>
          </a:p>
          <a:p>
            <a:pPr lvl="1">
              <a:defRPr sz="1800"/>
            </a:pPr>
            <a:r>
              <a:rPr sz="3200"/>
              <a:t>SVM avec 32,000 images réelles et 4,800 images synthétiques</a:t>
            </a:r>
            <a:endParaRPr sz="3200"/>
          </a:p>
          <a:p>
            <a:pPr lvl="1">
              <a:defRPr sz="1800"/>
            </a:pPr>
            <a:r>
              <a:rPr sz="3200"/>
              <a:t>Images réelles de </a:t>
            </a:r>
            <a:r>
              <a:rPr sz="3200">
                <a:hlinkClick r:id="rId2" invalidUrl="" action="" tgtFrame="" tooltip="" history="1" highlightClick="0" endSnd="0"/>
              </a:rPr>
              <a:t>http://www.freefoto.com</a:t>
            </a:r>
            <a:endParaRPr sz="3200"/>
          </a:p>
          <a:p>
            <a:pPr lvl="1">
              <a:defRPr sz="1800"/>
            </a:pPr>
            <a:r>
              <a:rPr sz="3200"/>
              <a:t>Images synthétiques de </a:t>
            </a:r>
            <a:r>
              <a:rPr sz="3200">
                <a:hlinkClick r:id="rId3" invalidUrl="" action="" tgtFrame="" tooltip="" history="1" highlightClick="0" endSnd="0"/>
              </a:rPr>
              <a:t>http://www.raph.com</a:t>
            </a:r>
            <a:r>
              <a:rPr sz="3200"/>
              <a:t> et </a:t>
            </a:r>
            <a:r>
              <a:rPr sz="3200">
                <a:hlinkClick r:id="rId4" invalidUrl="" action="" tgtFrame="" tooltip="" history="1" highlightClick="0" endSnd="0"/>
              </a:rPr>
              <a:t>http://www.irtc.org/irtc/</a:t>
            </a:r>
          </a:p>
        </p:txBody>
      </p:sp>
      <p:sp>
        <p:nvSpPr>
          <p:cNvPr id="72" name="Shape 72"/>
          <p:cNvSpPr/>
          <p:nvPr/>
        </p:nvSpPr>
        <p:spPr>
          <a:xfrm>
            <a:off x="8035264" y="9379230"/>
            <a:ext cx="4969537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800"/>
            </a:lvl1pPr>
          </a:lstStyle>
          <a:p>
            <a:pPr lvl="0"/>
            <a:r>
              <a:t>Lyu et Farid 2005: “How Realistic is Photorealistic?”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Résultats</a:t>
            </a:r>
          </a:p>
        </p:txBody>
      </p:sp>
      <p:sp>
        <p:nvSpPr>
          <p:cNvPr id="75" name="Shape 7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98.8% sur les images réelles</a:t>
            </a:r>
            <a:endParaRPr sz="3600"/>
          </a:p>
          <a:p>
            <a:pPr lvl="0">
              <a:defRPr sz="1800"/>
            </a:pPr>
            <a:r>
              <a:rPr sz="3600"/>
              <a:t>66.8% sur les images synthétiques</a:t>
            </a:r>
            <a:endParaRPr sz="3600"/>
          </a:p>
          <a:p>
            <a:pPr lvl="0">
              <a:defRPr sz="1800"/>
            </a:pPr>
            <a:r>
              <a:rPr sz="3600"/>
              <a:t>10/14 sur </a:t>
            </a:r>
            <a:r>
              <a:rPr sz="3600" u="sng">
                <a:hlinkClick r:id="rId2" invalidUrl="" action="" tgtFrame="" tooltip="" history="1" highlightClick="0" endSnd="0"/>
              </a:rPr>
              <a:t>fakeorfoto.com</a:t>
            </a:r>
          </a:p>
        </p:txBody>
      </p:sp>
      <p:sp>
        <p:nvSpPr>
          <p:cNvPr id="76" name="Shape 76"/>
          <p:cNvSpPr/>
          <p:nvPr/>
        </p:nvSpPr>
        <p:spPr>
          <a:xfrm>
            <a:off x="8035264" y="9379230"/>
            <a:ext cx="4969537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800"/>
            </a:lvl1pPr>
          </a:lstStyle>
          <a:p>
            <a:pPr lvl="0"/>
            <a:r>
              <a:t>Lyu et Farid 2005: “How Realistic is Photorealistic?”</a:t>
            </a:r>
          </a:p>
        </p:txBody>
      </p:sp>
    </p:spTree>
  </p:cSld>
  <p:clrMapOvr>
    <a:masterClrMapping/>
  </p:clrMapOvr>
  <p:transition spd="fast" advClick="1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400"/>
              <a:t>Résultats</a:t>
            </a:r>
          </a:p>
        </p:txBody>
      </p:sp>
      <p:pic>
        <p:nvPicPr>
          <p:cNvPr id="79" name="image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866" y="3359573"/>
            <a:ext cx="11977511" cy="3206045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Shape 80"/>
          <p:cNvSpPr/>
          <p:nvPr/>
        </p:nvSpPr>
        <p:spPr>
          <a:xfrm>
            <a:off x="541866" y="2850043"/>
            <a:ext cx="2059094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pPr lvl="0">
              <a:defRPr sz="1800"/>
            </a:pPr>
            <a:r>
              <a:rPr sz="3000"/>
              <a:t>Réelles</a:t>
            </a:r>
          </a:p>
        </p:txBody>
      </p:sp>
      <p:sp>
        <p:nvSpPr>
          <p:cNvPr id="81" name="Shape 81"/>
          <p:cNvSpPr/>
          <p:nvPr/>
        </p:nvSpPr>
        <p:spPr>
          <a:xfrm>
            <a:off x="554566" y="6578199"/>
            <a:ext cx="2324505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pPr lvl="0">
              <a:defRPr sz="1800"/>
            </a:pPr>
            <a:r>
              <a:rPr sz="3000"/>
              <a:t>Synthétiques</a:t>
            </a:r>
          </a:p>
        </p:txBody>
      </p:sp>
      <p:sp>
        <p:nvSpPr>
          <p:cNvPr id="82" name="Shape 82"/>
          <p:cNvSpPr/>
          <p:nvPr>
            <p:ph type="body" idx="1"/>
          </p:nvPr>
        </p:nvSpPr>
        <p:spPr>
          <a:xfrm>
            <a:off x="952500" y="1616620"/>
            <a:ext cx="11099800" cy="97646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Fake-or-photo.com: Correctes</a:t>
            </a:r>
          </a:p>
        </p:txBody>
      </p:sp>
      <p:sp>
        <p:nvSpPr>
          <p:cNvPr id="83" name="Shape 83"/>
          <p:cNvSpPr/>
          <p:nvPr/>
        </p:nvSpPr>
        <p:spPr>
          <a:xfrm>
            <a:off x="8035264" y="9379230"/>
            <a:ext cx="4969537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800"/>
            </a:lvl1pPr>
          </a:lstStyle>
          <a:p>
            <a:pPr lvl="0"/>
            <a:r>
              <a:t>Lyu et Farid 2005: “How Realistic is Photorealistic?”</a:t>
            </a:r>
          </a:p>
        </p:txBody>
      </p:sp>
    </p:spTree>
  </p:cSld>
  <p:clrMapOvr>
    <a:masterClrMapping/>
  </p:clrMapOvr>
  <p:transition spd="fast" advClick="1">
    <p:dissolve/>
  </p:transition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 Thin"/>
        <a:ea typeface="Helvetica Neue Thin"/>
        <a:cs typeface="Helvetica Neue Thin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 T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 Thin"/>
        <a:ea typeface="Helvetica Neue Thin"/>
        <a:cs typeface="Helvetica Neue Thin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 T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